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4" r:id="rId5"/>
    <p:sldId id="265" r:id="rId6"/>
    <p:sldId id="267" r:id="rId7"/>
    <p:sldId id="268" r:id="rId8"/>
    <p:sldId id="269" r:id="rId9"/>
    <p:sldId id="271" r:id="rId10"/>
    <p:sldId id="270" r:id="rId11"/>
    <p:sldId id="273" r:id="rId12"/>
    <p:sldId id="272" r:id="rId13"/>
    <p:sldId id="274" r:id="rId14"/>
    <p:sldId id="277" r:id="rId15"/>
    <p:sldId id="276" r:id="rId16"/>
    <p:sldId id="275" r:id="rId17"/>
    <p:sldId id="281" r:id="rId18"/>
    <p:sldId id="279" r:id="rId19"/>
    <p:sldId id="278" r:id="rId20"/>
    <p:sldId id="282" r:id="rId21"/>
    <p:sldId id="283" r:id="rId22"/>
    <p:sldId id="286" r:id="rId23"/>
    <p:sldId id="285" r:id="rId24"/>
    <p:sldId id="293" r:id="rId25"/>
    <p:sldId id="288" r:id="rId26"/>
    <p:sldId id="289" r:id="rId27"/>
    <p:sldId id="290" r:id="rId28"/>
    <p:sldId id="291" r:id="rId29"/>
    <p:sldId id="294" r:id="rId30"/>
    <p:sldId id="295" r:id="rId31"/>
    <p:sldId id="296" r:id="rId32"/>
    <p:sldId id="299" r:id="rId33"/>
    <p:sldId id="298" r:id="rId34"/>
    <p:sldId id="297" r:id="rId35"/>
    <p:sldId id="300" r:id="rId36"/>
    <p:sldId id="303" r:id="rId37"/>
    <p:sldId id="301" r:id="rId38"/>
    <p:sldId id="304" r:id="rId39"/>
    <p:sldId id="307" r:id="rId40"/>
    <p:sldId id="305" r:id="rId41"/>
    <p:sldId id="306" r:id="rId42"/>
    <p:sldId id="308" r:id="rId43"/>
    <p:sldId id="309" r:id="rId44"/>
    <p:sldId id="310" r:id="rId45"/>
    <p:sldId id="31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12" autoAdjust="0"/>
  </p:normalViewPr>
  <p:slideViewPr>
    <p:cSldViewPr snapToGrid="0" snapToObjects="1">
      <p:cViewPr varScale="1">
        <p:scale>
          <a:sx n="148" d="100"/>
          <a:sy n="148" d="100"/>
        </p:scale>
        <p:origin x="-4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6C9A04-A304-D84F-B6F5-E9521FAE3098}"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237058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C9A04-A304-D84F-B6F5-E9521FAE3098}"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249710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C9A04-A304-D84F-B6F5-E9521FAE3098}"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355942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C9A04-A304-D84F-B6F5-E9521FAE3098}"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77410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C9A04-A304-D84F-B6F5-E9521FAE3098}"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132072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6C9A04-A304-D84F-B6F5-E9521FAE3098}"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185792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6C9A04-A304-D84F-B6F5-E9521FAE3098}" type="datetimeFigureOut">
              <a:rPr lang="en-US" smtClean="0"/>
              <a:t>1/30/14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99062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6C9A04-A304-D84F-B6F5-E9521FAE3098}" type="datetimeFigureOut">
              <a:rPr lang="en-US" smtClean="0"/>
              <a:t>1/30/14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10382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C9A04-A304-D84F-B6F5-E9521FAE3098}" type="datetimeFigureOut">
              <a:rPr lang="en-US" smtClean="0"/>
              <a:t>1/30/14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322457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9A04-A304-D84F-B6F5-E9521FAE3098}"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56346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9A04-A304-D84F-B6F5-E9521FAE3098}"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C7F1-53C0-0F4E-8A93-0CB2D881001B}" type="slidenum">
              <a:rPr lang="en-US" smtClean="0"/>
              <a:t>‹#›</a:t>
            </a:fld>
            <a:endParaRPr lang="en-US"/>
          </a:p>
        </p:txBody>
      </p:sp>
    </p:spTree>
    <p:extLst>
      <p:ext uri="{BB962C8B-B14F-4D97-AF65-F5344CB8AC3E}">
        <p14:creationId xmlns:p14="http://schemas.microsoft.com/office/powerpoint/2010/main" val="2299684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C9A04-A304-D84F-B6F5-E9521FAE3098}" type="datetimeFigureOut">
              <a:rPr lang="en-US" smtClean="0"/>
              <a:t>1/30/14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0C7F1-53C0-0F4E-8A93-0CB2D881001B}" type="slidenum">
              <a:rPr lang="en-US" smtClean="0"/>
              <a:t>‹#›</a:t>
            </a:fld>
            <a:endParaRPr lang="en-US"/>
          </a:p>
        </p:txBody>
      </p:sp>
    </p:spTree>
    <p:extLst>
      <p:ext uri="{BB962C8B-B14F-4D97-AF65-F5344CB8AC3E}">
        <p14:creationId xmlns:p14="http://schemas.microsoft.com/office/powerpoint/2010/main" val="3117121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ulpweave.com" TargetMode="External"/><Relationship Id="rId3" Type="http://schemas.openxmlformats.org/officeDocument/2006/relationships/hyperlink" Target="mailto:marco@pulpweave.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latin typeface="Bank Gothic Light"/>
              </a:rPr>
              <a:t>PulpWeave</a:t>
            </a:r>
            <a:endParaRPr lang="en-US" dirty="0"/>
          </a:p>
        </p:txBody>
      </p:sp>
      <p:sp>
        <p:nvSpPr>
          <p:cNvPr id="3" name="Subtitle 2"/>
          <p:cNvSpPr>
            <a:spLocks noGrp="1"/>
          </p:cNvSpPr>
          <p:nvPr>
            <p:ph type="subTitle" idx="1"/>
          </p:nvPr>
        </p:nvSpPr>
        <p:spPr/>
        <p:txBody>
          <a:bodyPr/>
          <a:lstStyle/>
          <a:p>
            <a:r>
              <a:rPr lang="en-US" dirty="0" smtClean="0"/>
              <a:t>Monetized Open Cloud Development</a:t>
            </a:r>
          </a:p>
          <a:p>
            <a:r>
              <a:rPr lang="en-US" dirty="0" smtClean="0"/>
              <a:t>Redefining Intellectual Capital</a:t>
            </a:r>
            <a:endParaRPr lang="en-US" dirty="0"/>
          </a:p>
        </p:txBody>
      </p:sp>
    </p:spTree>
    <p:extLst>
      <p:ext uri="{BB962C8B-B14F-4D97-AF65-F5344CB8AC3E}">
        <p14:creationId xmlns:p14="http://schemas.microsoft.com/office/powerpoint/2010/main" val="1524183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r>
              <a:rPr lang="en-US" dirty="0"/>
              <a:t>The constitutional, federal, provisions for granting monopoly to new additions to the art. </a:t>
            </a:r>
          </a:p>
        </p:txBody>
      </p:sp>
      <p:pic>
        <p:nvPicPr>
          <p:cNvPr id="5" name="Picture 4" descr="FC-PRF-J.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14554" y="1019920"/>
            <a:ext cx="7867793" cy="4855831"/>
          </a:xfrm>
          <a:prstGeom prst="rect">
            <a:avLst/>
          </a:prstGeom>
          <a:noFill/>
          <a:ln>
            <a:noFill/>
          </a:ln>
        </p:spPr>
      </p:pic>
    </p:spTree>
    <p:extLst>
      <p:ext uri="{BB962C8B-B14F-4D97-AF65-F5344CB8AC3E}">
        <p14:creationId xmlns:p14="http://schemas.microsoft.com/office/powerpoint/2010/main" val="32238293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19"/>
            <a:ext cx="8229600" cy="5364005"/>
          </a:xfrm>
        </p:spPr>
        <p:txBody>
          <a:bodyPr>
            <a:normAutofit/>
          </a:bodyPr>
          <a:lstStyle/>
          <a:p>
            <a:pPr marL="0" indent="0">
              <a:buNone/>
            </a:pPr>
            <a:endParaRPr lang="en-US" sz="1800" dirty="0" smtClean="0"/>
          </a:p>
          <a:p>
            <a:pPr marL="0" indent="0">
              <a:buNone/>
            </a:pPr>
            <a:r>
              <a:rPr lang="en-US" sz="1800" dirty="0" smtClean="0"/>
              <a:t>State Rights: Private Contracts: “Intellectual Property”</a:t>
            </a:r>
          </a:p>
          <a:p>
            <a:pPr marL="0" indent="0">
              <a:buNone/>
            </a:pPr>
            <a:endParaRPr lang="en-US" sz="1800" dirty="0"/>
          </a:p>
          <a:p>
            <a:pPr marL="0" indent="0">
              <a:buNone/>
            </a:pPr>
            <a:r>
              <a:rPr lang="en-US" sz="1800" dirty="0" smtClean="0"/>
              <a:t>IP is an end run around patent and copyright:</a:t>
            </a:r>
          </a:p>
          <a:p>
            <a:pPr marL="0" indent="0">
              <a:buNone/>
            </a:pPr>
            <a:r>
              <a:rPr lang="en-US" sz="1800" dirty="0" smtClean="0"/>
              <a:t>IP is predicated on the ability to contractually enforce Trade Secret Provisions through a technology </a:t>
            </a:r>
            <a:r>
              <a:rPr lang="en-US" sz="1800" dirty="0" smtClean="0"/>
              <a:t>license, under State Law. </a:t>
            </a:r>
          </a:p>
          <a:p>
            <a:pPr marL="0" indent="0">
              <a:buNone/>
            </a:pPr>
            <a:endParaRPr lang="en-US" sz="1800" dirty="0"/>
          </a:p>
          <a:p>
            <a:pPr marL="0" indent="0">
              <a:buNone/>
            </a:pPr>
            <a:r>
              <a:rPr lang="en-US" sz="1800" dirty="0" smtClean="0"/>
              <a:t>What </a:t>
            </a:r>
            <a:r>
              <a:rPr lang="en-US" sz="1800" dirty="0" smtClean="0"/>
              <a:t>is not known cannot be improved upon.</a:t>
            </a:r>
          </a:p>
          <a:p>
            <a:pPr marL="0" indent="0">
              <a:buNone/>
            </a:pPr>
            <a:endParaRPr lang="en-US" sz="1800" dirty="0"/>
          </a:p>
          <a:p>
            <a:pPr marL="0" indent="0">
              <a:buNone/>
            </a:pPr>
            <a:r>
              <a:rPr lang="en-US" sz="1800" dirty="0" smtClean="0"/>
              <a:t>The end run was married to the literary concept of Moral Rights (Berne Convention) where the “author” has complete control over the use of his creation.</a:t>
            </a:r>
            <a:endParaRPr lang="en-US" sz="1800" dirty="0"/>
          </a:p>
          <a:p>
            <a:pPr marL="0" indent="0">
              <a:buNone/>
            </a:pPr>
            <a:r>
              <a:rPr lang="en-US" sz="1800" dirty="0" smtClean="0"/>
              <a:t>This de facto precludes the re-use of code, and stymies down stream innovation.</a:t>
            </a:r>
          </a:p>
          <a:p>
            <a:pPr marL="0" indent="0">
              <a:buNone/>
            </a:pPr>
            <a:endParaRPr lang="en-US" sz="1800" dirty="0"/>
          </a:p>
          <a:p>
            <a:pPr marL="0" indent="0">
              <a:buNone/>
            </a:pPr>
            <a:r>
              <a:rPr lang="en-US" sz="1800" dirty="0" smtClean="0"/>
              <a:t>It denies the monetization of code in alternative industries or applications. </a:t>
            </a:r>
          </a:p>
          <a:p>
            <a:pPr marL="0" indent="0">
              <a:buNone/>
            </a:pPr>
            <a:r>
              <a:rPr lang="en-US" sz="1800" dirty="0" smtClean="0"/>
              <a:t>Novel code cannot be created outside of competing ecosystems.</a:t>
            </a:r>
          </a:p>
          <a:p>
            <a:pPr marL="0" indent="0">
              <a:buNone/>
            </a:pPr>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613472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smtClean="0"/>
          </a:p>
          <a:p>
            <a:endParaRPr lang="en-US" sz="1800" dirty="0"/>
          </a:p>
          <a:p>
            <a:pPr marL="0" indent="0">
              <a:buNone/>
            </a:pPr>
            <a:endParaRPr lang="en-US" sz="1800" dirty="0"/>
          </a:p>
        </p:txBody>
      </p:sp>
      <p:pic>
        <p:nvPicPr>
          <p:cNvPr id="5" name="Picture 4" descr="FC-State-IP-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19920"/>
            <a:ext cx="8154012" cy="5195819"/>
          </a:xfrm>
          <a:prstGeom prst="rect">
            <a:avLst/>
          </a:prstGeom>
        </p:spPr>
      </p:pic>
    </p:spTree>
    <p:extLst>
      <p:ext uri="{BB962C8B-B14F-4D97-AF65-F5344CB8AC3E}">
        <p14:creationId xmlns:p14="http://schemas.microsoft.com/office/powerpoint/2010/main" val="204948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5243928"/>
          </a:xfrm>
        </p:spPr>
        <p:txBody>
          <a:bodyPr>
            <a:normAutofit lnSpcReduction="10000"/>
          </a:bodyPr>
          <a:lstStyle/>
          <a:p>
            <a:pPr marL="0" indent="0">
              <a:buNone/>
            </a:pPr>
            <a:endParaRPr lang="en-US" sz="1800" dirty="0"/>
          </a:p>
          <a:p>
            <a:pPr marL="0" indent="0">
              <a:buNone/>
            </a:pPr>
            <a:r>
              <a:rPr lang="en-US" sz="1800" dirty="0" smtClean="0"/>
              <a:t>The General Public License is a response to the need for specialized technical knowledge without having to re-invent the wheel every time.</a:t>
            </a:r>
          </a:p>
          <a:p>
            <a:pPr marL="0" indent="0">
              <a:buNone/>
            </a:pPr>
            <a:endParaRPr lang="en-US" sz="1800" dirty="0"/>
          </a:p>
          <a:p>
            <a:pPr marL="0" indent="0">
              <a:buNone/>
            </a:pPr>
            <a:r>
              <a:rPr lang="en-US" sz="1800" dirty="0" smtClean="0"/>
              <a:t>The problem is that Open Source initiatives defy rational action by denying the profit motive. This the economic premise of GPL is flawed.</a:t>
            </a:r>
          </a:p>
          <a:p>
            <a:pPr marL="0" indent="0">
              <a:buNone/>
            </a:pPr>
            <a:endParaRPr lang="en-US" sz="1800" dirty="0"/>
          </a:p>
          <a:p>
            <a:pPr marL="0" indent="0">
              <a:buNone/>
            </a:pPr>
            <a:r>
              <a:rPr lang="en-US" sz="1800" dirty="0" smtClean="0"/>
              <a:t>Provided that the collaborative, incremental knowledge and contribution to Cloud Computing is predicated on the absence of commoditized knowledge clusters, the model is bound to fail. </a:t>
            </a:r>
          </a:p>
          <a:p>
            <a:pPr marL="0" indent="0">
              <a:buNone/>
            </a:pPr>
            <a:endParaRPr lang="en-US" sz="1800" dirty="0"/>
          </a:p>
          <a:p>
            <a:pPr marL="0" indent="0">
              <a:buNone/>
            </a:pPr>
            <a:r>
              <a:rPr lang="en-US" sz="1800" dirty="0" smtClean="0"/>
              <a:t>GPL rests solely on the ability to generate revenue for installation and support, and for carrying the warranty liabilities.</a:t>
            </a:r>
          </a:p>
          <a:p>
            <a:pPr marL="0" indent="0">
              <a:buNone/>
            </a:pPr>
            <a:endParaRPr lang="en-US" sz="1800" dirty="0"/>
          </a:p>
          <a:p>
            <a:pPr marL="0" indent="0">
              <a:buNone/>
            </a:pPr>
            <a:r>
              <a:rPr lang="en-US" sz="1800" dirty="0" smtClean="0"/>
              <a:t>Furthermore the only economic benefit is to established revenue models that can appropriate the value and generate process and business patents. Thus the established players free ride on the innovations of others, and exclude further innovation by using patents as restraint of trade.</a:t>
            </a:r>
          </a:p>
        </p:txBody>
      </p:sp>
    </p:spTree>
    <p:extLst>
      <p:ext uri="{BB962C8B-B14F-4D97-AF65-F5344CB8AC3E}">
        <p14:creationId xmlns:p14="http://schemas.microsoft.com/office/powerpoint/2010/main" val="19392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pic>
        <p:nvPicPr>
          <p:cNvPr id="5" name="Picture 4" descr="FC-2Node-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19920"/>
            <a:ext cx="8197637" cy="5215063"/>
          </a:xfrm>
          <a:prstGeom prst="rect">
            <a:avLst/>
          </a:prstGeom>
        </p:spPr>
      </p:pic>
    </p:spTree>
    <p:extLst>
      <p:ext uri="{BB962C8B-B14F-4D97-AF65-F5344CB8AC3E}">
        <p14:creationId xmlns:p14="http://schemas.microsoft.com/office/powerpoint/2010/main" val="3249628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5609560"/>
          </a:xfrm>
        </p:spPr>
        <p:txBody>
          <a:bodyPr>
            <a:normAutofit lnSpcReduction="10000"/>
          </a:bodyPr>
          <a:lstStyle/>
          <a:p>
            <a:pPr marL="0" indent="0">
              <a:buNone/>
            </a:pPr>
            <a:r>
              <a:rPr lang="en-US" sz="1800" dirty="0" smtClean="0"/>
              <a:t>What </a:t>
            </a:r>
            <a:r>
              <a:rPr lang="en-US" sz="1800" dirty="0" err="1" smtClean="0"/>
              <a:t>PulpWeave</a:t>
            </a:r>
            <a:r>
              <a:rPr lang="en-US" sz="1800" dirty="0" smtClean="0"/>
              <a:t> proposes is to grant protection to original ideas extended to include process, principle, application, hierarchy, structure and visual representations of actionable commands.</a:t>
            </a:r>
          </a:p>
          <a:p>
            <a:pPr marL="0" indent="0">
              <a:buNone/>
            </a:pPr>
            <a:endParaRPr lang="en-US" sz="1800" dirty="0"/>
          </a:p>
          <a:p>
            <a:pPr marL="0" indent="0">
              <a:buNone/>
            </a:pPr>
            <a:r>
              <a:rPr lang="en-US" sz="1800" dirty="0" smtClean="0"/>
              <a:t>In short: Grant protections to original ideas provided that monopoly is limited strictly</a:t>
            </a:r>
          </a:p>
          <a:p>
            <a:pPr marL="0" indent="0">
              <a:buNone/>
            </a:pPr>
            <a:r>
              <a:rPr lang="en-US" sz="1800" dirty="0" smtClean="0"/>
              <a:t>To the determination of economic incentive necessary for the innovator to profitably contribute or attract the investment necessary to do so.</a:t>
            </a:r>
            <a:endParaRPr lang="en-US" sz="1800" dirty="0"/>
          </a:p>
          <a:p>
            <a:pPr marL="0" indent="0">
              <a:buNone/>
            </a:pPr>
            <a:endParaRPr lang="en-US" sz="1800" dirty="0" smtClean="0"/>
          </a:p>
          <a:p>
            <a:pPr marL="0" indent="0">
              <a:buNone/>
            </a:pPr>
            <a:r>
              <a:rPr lang="en-US" sz="1800" dirty="0" smtClean="0"/>
              <a:t>Pulpweave is a private contract for the aggregation of code clusters, its distribution, and for the financial compensation of innovators and marketers. Thus its an Intellectual </a:t>
            </a:r>
            <a:r>
              <a:rPr lang="en-US" sz="1800" dirty="0"/>
              <a:t>C</a:t>
            </a:r>
            <a:r>
              <a:rPr lang="en-US" sz="1800" dirty="0" smtClean="0"/>
              <a:t>apital Domain that does away with free riding and restraints of trade.</a:t>
            </a:r>
          </a:p>
          <a:p>
            <a:pPr marL="0" indent="0">
              <a:buNone/>
            </a:pPr>
            <a:endParaRPr lang="en-US" sz="1800" dirty="0"/>
          </a:p>
          <a:p>
            <a:pPr marL="0" indent="0">
              <a:buNone/>
            </a:pPr>
            <a:r>
              <a:rPr lang="en-US" sz="1800" dirty="0" err="1" smtClean="0"/>
              <a:t>PulpWeave’s</a:t>
            </a:r>
            <a:r>
              <a:rPr lang="en-US" sz="1800" dirty="0" smtClean="0"/>
              <a:t> basic premise is that within the contractual domain a contributor is free to modify any code, cluster, bill of materials or distribution to his liking provided the upstream contributors are automatically compensated. This </a:t>
            </a:r>
            <a:r>
              <a:rPr lang="en-US" sz="1800" dirty="0" smtClean="0"/>
              <a:t>is achievable </a:t>
            </a:r>
            <a:r>
              <a:rPr lang="en-US" sz="1800" dirty="0" smtClean="0"/>
              <a:t>by being the distributor and infrastructure provider. </a:t>
            </a:r>
          </a:p>
          <a:p>
            <a:pPr marL="0" indent="0">
              <a:buNone/>
            </a:pPr>
            <a:endParaRPr lang="en-US" sz="1800" dirty="0"/>
          </a:p>
          <a:p>
            <a:pPr marL="0" indent="0">
              <a:buNone/>
            </a:pPr>
            <a:r>
              <a:rPr lang="en-US" sz="1800" dirty="0" smtClean="0"/>
              <a:t>The consumer/contributor only controls the price of his innovation. It is thus free of power pays and one to one negotiation. </a:t>
            </a:r>
            <a:r>
              <a:rPr lang="en-US" sz="1800" dirty="0" smtClean="0"/>
              <a:t>It is </a:t>
            </a:r>
            <a:r>
              <a:rPr lang="en-US" sz="1800" dirty="0" smtClean="0"/>
              <a:t>many to many </a:t>
            </a:r>
            <a:r>
              <a:rPr lang="en-US" sz="1800" dirty="0" smtClean="0"/>
              <a:t>distribution with </a:t>
            </a:r>
            <a:r>
              <a:rPr lang="en-US" sz="1800" dirty="0" smtClean="0"/>
              <a:t>automatic rights management.</a:t>
            </a:r>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Tree>
    <p:extLst>
      <p:ext uri="{BB962C8B-B14F-4D97-AF65-F5344CB8AC3E}">
        <p14:creationId xmlns:p14="http://schemas.microsoft.com/office/powerpoint/2010/main" val="6410813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smtClean="0"/>
          </a:p>
          <a:p>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pic>
        <p:nvPicPr>
          <p:cNvPr id="5" name="Picture 4" descr="FC-PWIK-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079"/>
            <a:ext cx="9144000" cy="5799593"/>
          </a:xfrm>
          <a:prstGeom prst="rect">
            <a:avLst/>
          </a:prstGeom>
        </p:spPr>
      </p:pic>
    </p:spTree>
    <p:extLst>
      <p:ext uri="{BB962C8B-B14F-4D97-AF65-F5344CB8AC3E}">
        <p14:creationId xmlns:p14="http://schemas.microsoft.com/office/powerpoint/2010/main" val="1568745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183492"/>
            <a:ext cx="8229600" cy="4762834"/>
          </a:xfrm>
        </p:spPr>
        <p:txBody>
          <a:bodyPr>
            <a:normAutofit/>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pic>
        <p:nvPicPr>
          <p:cNvPr id="5" name="Picture 4" descr="FC-UCD-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77440"/>
            <a:ext cx="7299960" cy="4395354"/>
          </a:xfrm>
          <a:prstGeom prst="rect">
            <a:avLst/>
          </a:prstGeom>
        </p:spPr>
      </p:pic>
    </p:spTree>
    <p:extLst>
      <p:ext uri="{BB962C8B-B14F-4D97-AF65-F5344CB8AC3E}">
        <p14:creationId xmlns:p14="http://schemas.microsoft.com/office/powerpoint/2010/main" val="38699898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smtClean="0"/>
          </a:p>
          <a:p>
            <a:pPr marL="0" indent="0">
              <a:buNone/>
            </a:pPr>
            <a:r>
              <a:rPr lang="en-US" sz="1800" dirty="0" smtClean="0"/>
              <a:t>In the </a:t>
            </a:r>
            <a:r>
              <a:rPr lang="en-US" sz="1800" dirty="0" err="1" smtClean="0"/>
              <a:t>PulpWeave</a:t>
            </a:r>
            <a:r>
              <a:rPr lang="en-US" sz="1800" dirty="0" smtClean="0"/>
              <a:t> paradigm the distribution occurs when the final value gets consumed or repurposed. Consequently in the market for digital goods, specifically commoditized building blocks of code, one fulfills one’s bill of materials after the goods are transacted.</a:t>
            </a:r>
          </a:p>
          <a:p>
            <a:pPr marL="0" indent="0">
              <a:buNone/>
            </a:pPr>
            <a:endParaRPr lang="en-US" sz="1800" dirty="0"/>
          </a:p>
          <a:p>
            <a:pPr marL="0" indent="0">
              <a:buNone/>
            </a:pPr>
            <a:r>
              <a:rPr lang="en-US" sz="1800" dirty="0" smtClean="0"/>
              <a:t>Acting as the distributor allows </a:t>
            </a:r>
            <a:r>
              <a:rPr lang="en-US" sz="1800" dirty="0" err="1" smtClean="0"/>
              <a:t>PulpWeave</a:t>
            </a:r>
            <a:r>
              <a:rPr lang="en-US" sz="1800" dirty="0" smtClean="0"/>
              <a:t> to receive payment from the end user, and concurrently </a:t>
            </a:r>
            <a:r>
              <a:rPr lang="en-US" sz="1800" dirty="0" smtClean="0"/>
              <a:t>pay </a:t>
            </a:r>
            <a:r>
              <a:rPr lang="en-US" sz="1800" dirty="0" smtClean="0"/>
              <a:t>the contributors that </a:t>
            </a:r>
            <a:r>
              <a:rPr lang="en-US" sz="1800" dirty="0" smtClean="0"/>
              <a:t>supply </a:t>
            </a:r>
            <a:r>
              <a:rPr lang="en-US" sz="1800" dirty="0" smtClean="0"/>
              <a:t>the digital goods to the seller. </a:t>
            </a:r>
          </a:p>
          <a:p>
            <a:pPr marL="0" indent="0">
              <a:buNone/>
            </a:pPr>
            <a:endParaRPr lang="en-US" sz="1800" dirty="0"/>
          </a:p>
          <a:p>
            <a:pPr marL="0" indent="0">
              <a:buNone/>
            </a:pPr>
            <a:r>
              <a:rPr lang="en-US" sz="1800" dirty="0" smtClean="0"/>
              <a:t>In the digital domain the cost of goods sold is posted post invoice, absent is the pro forma. </a:t>
            </a:r>
          </a:p>
          <a:p>
            <a:pPr marL="0" indent="0">
              <a:buNone/>
            </a:pPr>
            <a:endParaRPr lang="en-US" sz="1800" dirty="0" smtClean="0"/>
          </a:p>
          <a:p>
            <a:pPr marL="0" indent="0">
              <a:buNone/>
            </a:pPr>
            <a:r>
              <a:rPr lang="en-US" sz="1800" dirty="0" smtClean="0"/>
              <a:t>Short: </a:t>
            </a:r>
            <a:r>
              <a:rPr lang="en-US" sz="1800" dirty="0"/>
              <a:t>A</a:t>
            </a:r>
            <a:r>
              <a:rPr lang="en-US" sz="1800" dirty="0" smtClean="0"/>
              <a:t> structured rule based system within a privately contracted legal domain under contract law, with a legal resolution process based on known rules, established procedures, and an established payment process.</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5477434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19"/>
            <a:ext cx="8229600" cy="5359391"/>
          </a:xfrm>
        </p:spPr>
        <p:txBody>
          <a:bodyPr>
            <a:normAutofit/>
          </a:bodyPr>
          <a:lstStyle/>
          <a:p>
            <a:pPr marL="0" indent="0">
              <a:buNone/>
            </a:pPr>
            <a:r>
              <a:rPr lang="en-US" sz="1800" dirty="0" smtClean="0"/>
              <a:t>Pulpweave will operate under the following principles:</a:t>
            </a:r>
          </a:p>
          <a:p>
            <a:pPr marL="0" indent="0">
              <a:buNone/>
            </a:pPr>
            <a:r>
              <a:rPr lang="en-US" sz="1800" dirty="0" smtClean="0"/>
              <a:t>	Elimination of Moral Rights</a:t>
            </a:r>
          </a:p>
          <a:p>
            <a:pPr marL="0" indent="0">
              <a:buNone/>
            </a:pPr>
            <a:r>
              <a:rPr lang="en-US" sz="1800" dirty="0"/>
              <a:t>	</a:t>
            </a:r>
            <a:r>
              <a:rPr lang="en-US" sz="1800" dirty="0" smtClean="0"/>
              <a:t>Elimination of 1:1 negotiations</a:t>
            </a:r>
          </a:p>
          <a:p>
            <a:pPr marL="0" indent="0">
              <a:buNone/>
            </a:pPr>
            <a:r>
              <a:rPr lang="en-US" sz="1800" dirty="0"/>
              <a:t>	</a:t>
            </a:r>
            <a:r>
              <a:rPr lang="en-US" sz="1800" dirty="0" smtClean="0"/>
              <a:t>Elimination of Trade Secrets</a:t>
            </a:r>
          </a:p>
          <a:p>
            <a:pPr marL="0" indent="0">
              <a:buNone/>
            </a:pPr>
            <a:r>
              <a:rPr lang="en-US" sz="1800" dirty="0"/>
              <a:t>	</a:t>
            </a:r>
            <a:r>
              <a:rPr lang="en-US" sz="1800" dirty="0" smtClean="0"/>
              <a:t>Elimination of transactional costs</a:t>
            </a:r>
          </a:p>
          <a:p>
            <a:pPr marL="0" indent="0">
              <a:buNone/>
            </a:pPr>
            <a:r>
              <a:rPr lang="en-US" sz="1800" dirty="0"/>
              <a:t>	</a:t>
            </a:r>
            <a:r>
              <a:rPr lang="en-US" sz="1800" dirty="0" smtClean="0"/>
              <a:t>Contributor controls price alone</a:t>
            </a:r>
          </a:p>
          <a:p>
            <a:pPr marL="0" indent="0">
              <a:buNone/>
            </a:pPr>
            <a:r>
              <a:rPr lang="en-US" sz="1800" dirty="0"/>
              <a:t>	</a:t>
            </a:r>
            <a:r>
              <a:rPr lang="en-US" sz="1800" dirty="0" smtClean="0"/>
              <a:t>Contributors have the right to aggregate, modify and create</a:t>
            </a:r>
          </a:p>
          <a:p>
            <a:pPr marL="0" indent="0">
              <a:buNone/>
            </a:pPr>
            <a:r>
              <a:rPr lang="en-US" sz="1800" dirty="0"/>
              <a:t>	</a:t>
            </a:r>
            <a:r>
              <a:rPr lang="en-US" sz="1800" dirty="0" smtClean="0"/>
              <a:t>Cumulative technology growth is fully distributed</a:t>
            </a:r>
          </a:p>
          <a:p>
            <a:pPr marL="0" indent="0">
              <a:buNone/>
            </a:pPr>
            <a:r>
              <a:rPr lang="en-US" sz="1800" dirty="0"/>
              <a:t>	</a:t>
            </a:r>
            <a:r>
              <a:rPr lang="en-US" sz="1800" dirty="0" smtClean="0"/>
              <a:t>Commoditization of code, software blocks, code structures and libraries</a:t>
            </a:r>
          </a:p>
          <a:p>
            <a:pPr marL="0" indent="0">
              <a:buNone/>
            </a:pPr>
            <a:r>
              <a:rPr lang="en-US" sz="1800" dirty="0"/>
              <a:t>	</a:t>
            </a:r>
            <a:r>
              <a:rPr lang="en-US" sz="1800" dirty="0" smtClean="0"/>
              <a:t>Re-use and re-engineering of distributions in any industry</a:t>
            </a:r>
          </a:p>
          <a:p>
            <a:pPr marL="0" indent="0">
              <a:buNone/>
            </a:pPr>
            <a:r>
              <a:rPr lang="en-US" sz="1800" dirty="0"/>
              <a:t>	</a:t>
            </a:r>
            <a:r>
              <a:rPr lang="en-US" sz="1800" dirty="0" smtClean="0"/>
              <a:t>Known application programming interfaces are granted internal trademark</a:t>
            </a:r>
          </a:p>
          <a:p>
            <a:pPr marL="0" indent="0">
              <a:buNone/>
            </a:pPr>
            <a:r>
              <a:rPr lang="en-US" sz="1800" dirty="0"/>
              <a:t>	</a:t>
            </a:r>
            <a:r>
              <a:rPr lang="en-US" sz="1800" dirty="0" smtClean="0"/>
              <a:t>Translation is a executable competitive function</a:t>
            </a:r>
          </a:p>
          <a:p>
            <a:pPr marL="0" indent="0">
              <a:buNone/>
            </a:pPr>
            <a:r>
              <a:rPr lang="en-US" sz="1800" dirty="0"/>
              <a:t>	</a:t>
            </a:r>
            <a:r>
              <a:rPr lang="en-US" sz="1800" dirty="0" smtClean="0"/>
              <a:t>Peer review (de-bugging) of known contributions are </a:t>
            </a:r>
            <a:r>
              <a:rPr lang="en-US" sz="1800" dirty="0" err="1" smtClean="0"/>
              <a:t>monetizeable</a:t>
            </a:r>
            <a:r>
              <a:rPr lang="en-US" sz="1800" dirty="0" smtClean="0"/>
              <a:t> </a:t>
            </a:r>
          </a:p>
          <a:p>
            <a:pPr marL="0" indent="0">
              <a:buNone/>
            </a:pPr>
            <a:r>
              <a:rPr lang="en-US" sz="1800" dirty="0"/>
              <a:t>	</a:t>
            </a:r>
            <a:r>
              <a:rPr lang="en-US" sz="1800" dirty="0" smtClean="0"/>
              <a:t>IK, IP, Patents or Open Source can be monetized</a:t>
            </a:r>
          </a:p>
          <a:p>
            <a:pPr marL="0" indent="0">
              <a:buNone/>
            </a:pPr>
            <a:r>
              <a:rPr lang="en-US" sz="1800" dirty="0"/>
              <a:t>	</a:t>
            </a:r>
            <a:r>
              <a:rPr lang="en-US" sz="1800" dirty="0" smtClean="0"/>
              <a:t>Price stability is built into contract structure</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15474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a:latin typeface="Bank Gothic Light"/>
              </a:rPr>
              <a:t>PulpWeave</a:t>
            </a:r>
            <a:endParaRPr lang="en-US" dirty="0"/>
          </a:p>
        </p:txBody>
      </p:sp>
      <p:pic>
        <p:nvPicPr>
          <p:cNvPr id="5" name="Content Placeholder 4" descr="FC-Intro-J.jpg"/>
          <p:cNvPicPr>
            <a:picLocks noGrp="1" noChangeAspect="1"/>
          </p:cNvPicPr>
          <p:nvPr>
            <p:ph idx="1"/>
          </p:nvPr>
        </p:nvPicPr>
        <p:blipFill>
          <a:blip r:embed="rId2">
            <a:extLst>
              <a:ext uri="{28A0092B-C50C-407E-A947-70E740481C1C}">
                <a14:useLocalDpi xmlns:a14="http://schemas.microsoft.com/office/drawing/2010/main" val="0"/>
              </a:ext>
            </a:extLst>
          </a:blip>
          <a:srcRect l="1652" r="1652"/>
          <a:stretch>
            <a:fillRect/>
          </a:stretch>
        </p:blipFill>
        <p:spPr>
          <a:xfrm>
            <a:off x="457200" y="1087438"/>
            <a:ext cx="8229600" cy="5494337"/>
          </a:xfrm>
        </p:spPr>
      </p:pic>
    </p:spTree>
    <p:extLst>
      <p:ext uri="{BB962C8B-B14F-4D97-AF65-F5344CB8AC3E}">
        <p14:creationId xmlns:p14="http://schemas.microsoft.com/office/powerpoint/2010/main" val="23340034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365616" y="1019919"/>
            <a:ext cx="8457268" cy="5349769"/>
          </a:xfrm>
        </p:spPr>
        <p:txBody>
          <a:bodyPr>
            <a:normAutofit fontScale="92500" lnSpcReduction="20000"/>
          </a:bodyPr>
          <a:lstStyle/>
          <a:p>
            <a:pPr marL="0" indent="0" algn="ctr">
              <a:buNone/>
            </a:pPr>
            <a:r>
              <a:rPr lang="en-US" sz="1800" dirty="0" smtClean="0"/>
              <a:t>PART TWO: IK : BUSINESS TRACTION LED DEVCELOPEMENT</a:t>
            </a:r>
          </a:p>
          <a:p>
            <a:pPr marL="0" indent="0" algn="ctr">
              <a:buNone/>
            </a:pPr>
            <a:endParaRPr lang="en-US" sz="1800" dirty="0"/>
          </a:p>
          <a:p>
            <a:pPr marL="0" indent="0">
              <a:buNone/>
            </a:pPr>
            <a:r>
              <a:rPr lang="en-US" sz="1800" dirty="0" smtClean="0"/>
              <a:t>Property Rights foster economic coordination. </a:t>
            </a:r>
          </a:p>
          <a:p>
            <a:pPr marL="0" indent="0">
              <a:buNone/>
            </a:pPr>
            <a:r>
              <a:rPr lang="en-US" sz="1800" dirty="0" smtClean="0"/>
              <a:t>Knowledge capital encapsulation fosters integration of specialized knowledge</a:t>
            </a:r>
          </a:p>
          <a:p>
            <a:pPr marL="0" indent="0">
              <a:buNone/>
            </a:pPr>
            <a:r>
              <a:rPr lang="en-US" sz="1800" dirty="0" smtClean="0"/>
              <a:t>Commoditization supports a clear division of knowledge</a:t>
            </a:r>
          </a:p>
          <a:p>
            <a:pPr marL="0" indent="0">
              <a:buNone/>
            </a:pPr>
            <a:r>
              <a:rPr lang="en-US" sz="1800" dirty="0" smtClean="0"/>
              <a:t>Commoditized </a:t>
            </a:r>
            <a:r>
              <a:rPr lang="en-US" sz="1800" dirty="0" err="1" smtClean="0"/>
              <a:t>Boms</a:t>
            </a:r>
            <a:r>
              <a:rPr lang="en-US" sz="1800" dirty="0" smtClean="0"/>
              <a:t> </a:t>
            </a:r>
            <a:r>
              <a:rPr lang="en-US" sz="1800" dirty="0" err="1" smtClean="0"/>
              <a:t>disintermediate</a:t>
            </a:r>
            <a:r>
              <a:rPr lang="en-US" sz="1800" dirty="0" smtClean="0"/>
              <a:t> evolving complexity into meaningful chunks</a:t>
            </a:r>
          </a:p>
          <a:p>
            <a:pPr marL="0" indent="0">
              <a:buNone/>
            </a:pPr>
            <a:endParaRPr lang="en-US" sz="1800" dirty="0"/>
          </a:p>
          <a:p>
            <a:pPr marL="0" indent="0">
              <a:buNone/>
            </a:pPr>
            <a:r>
              <a:rPr lang="en-US" sz="1800" dirty="0" smtClean="0"/>
              <a:t>By allowing objects to be market determined, evolution is traction determined.</a:t>
            </a:r>
          </a:p>
          <a:p>
            <a:pPr marL="0" indent="0">
              <a:buNone/>
            </a:pPr>
            <a:endParaRPr lang="en-US" sz="1800" dirty="0" smtClean="0"/>
          </a:p>
          <a:p>
            <a:pPr marL="0" indent="0">
              <a:buNone/>
            </a:pPr>
            <a:r>
              <a:rPr lang="en-US" sz="1800" dirty="0" smtClean="0"/>
              <a:t>Instead of making fixed systems, who brief is obsoleted before it is brought to market, a capital market for knowledge raises the prototyping paradigm center stage. </a:t>
            </a:r>
          </a:p>
          <a:p>
            <a:pPr marL="0" indent="0">
              <a:buNone/>
            </a:pPr>
            <a:endParaRPr lang="en-US" sz="1800" dirty="0"/>
          </a:p>
          <a:p>
            <a:pPr marL="0" indent="0">
              <a:buNone/>
            </a:pPr>
            <a:r>
              <a:rPr lang="en-US" sz="1800" dirty="0" smtClean="0"/>
              <a:t>Once a prototype can be proven in a market determined commercial activity, a business case can be made. Only once a business case can be made on verifiable facts and figures can an enterprise grade solution be specified.</a:t>
            </a:r>
          </a:p>
          <a:p>
            <a:pPr marL="0" indent="0">
              <a:buNone/>
            </a:pPr>
            <a:endParaRPr lang="en-US" sz="1800" dirty="0"/>
          </a:p>
          <a:p>
            <a:pPr marL="0" indent="0">
              <a:buNone/>
            </a:pPr>
            <a:r>
              <a:rPr lang="en-US" sz="1800" dirty="0" smtClean="0"/>
              <a:t>Regardless of business activity, traction should be sought with commoditized tools. Entrepreneurship should be business transacted based on known code clusters, investment only following a business case being proven.</a:t>
            </a:r>
          </a:p>
          <a:p>
            <a:pPr marL="0" indent="0">
              <a:buNone/>
            </a:pPr>
            <a:endParaRPr lang="en-US" sz="1800" dirty="0"/>
          </a:p>
          <a:p>
            <a:pPr marL="0" indent="0">
              <a:buNone/>
            </a:pPr>
            <a:r>
              <a:rPr lang="en-US" sz="1800" dirty="0" smtClean="0"/>
              <a:t>Each stage of business growth should have its own tools and processes. </a:t>
            </a:r>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292747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5" name="Content Placeholder 4" descr="FL-BTLD-J.jpg"/>
          <p:cNvPicPr>
            <a:picLocks noGrp="1" noChangeAspect="1"/>
          </p:cNvPicPr>
          <p:nvPr>
            <p:ph idx="1"/>
          </p:nvPr>
        </p:nvPicPr>
        <p:blipFill>
          <a:blip r:embed="rId2">
            <a:extLst>
              <a:ext uri="{28A0092B-C50C-407E-A947-70E740481C1C}">
                <a14:useLocalDpi xmlns:a14="http://schemas.microsoft.com/office/drawing/2010/main" val="0"/>
              </a:ext>
            </a:extLst>
          </a:blip>
          <a:srcRect l="-14468" r="-14468"/>
          <a:stretch>
            <a:fillRect/>
          </a:stretch>
        </p:blipFill>
        <p:spPr>
          <a:xfrm>
            <a:off x="457200" y="1019174"/>
            <a:ext cx="8229600" cy="5456355"/>
          </a:xfrm>
        </p:spPr>
      </p:pic>
    </p:spTree>
    <p:extLst>
      <p:ext uri="{BB962C8B-B14F-4D97-AF65-F5344CB8AC3E}">
        <p14:creationId xmlns:p14="http://schemas.microsoft.com/office/powerpoint/2010/main" val="20219125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smtClean="0"/>
          </a:p>
          <a:p>
            <a:pPr marL="0" indent="0">
              <a:buNone/>
            </a:pPr>
            <a:r>
              <a:rPr lang="en-US" sz="1800" dirty="0" smtClean="0"/>
              <a:t>The fundamental benefit of a code based contractual domain is the intersection between advanced business engineering and the specialized technical knowledge necessary to make it happen.</a:t>
            </a:r>
          </a:p>
          <a:p>
            <a:pPr marL="0" indent="0">
              <a:buNone/>
            </a:pPr>
            <a:endParaRPr lang="en-US" sz="1800" dirty="0"/>
          </a:p>
          <a:p>
            <a:pPr marL="0" indent="0">
              <a:buNone/>
            </a:pPr>
            <a:r>
              <a:rPr lang="en-US" sz="1800" dirty="0" smtClean="0"/>
              <a:t>Pulpweave is a contractual distribution that allows business and entrepreneurship to find the specialized knowledge necessary for advanced processes. It allows business re-engineering without having to re-invent the wheel at every evolution.</a:t>
            </a:r>
          </a:p>
          <a:p>
            <a:pPr marL="0" indent="0">
              <a:buNone/>
            </a:pPr>
            <a:endParaRPr lang="en-US" sz="1800" dirty="0"/>
          </a:p>
          <a:p>
            <a:pPr marL="0" indent="0">
              <a:buNone/>
            </a:pPr>
            <a:r>
              <a:rPr lang="en-US" sz="1800" dirty="0" smtClean="0"/>
              <a:t>Pulpweave allows technically specialized knowledge to pursue their craft without being burdened with non technical activities.</a:t>
            </a:r>
          </a:p>
          <a:p>
            <a:pPr marL="0" indent="0">
              <a:buNone/>
            </a:pPr>
            <a:endParaRPr lang="en-US" sz="1800" dirty="0"/>
          </a:p>
          <a:p>
            <a:pPr marL="0" indent="0">
              <a:buNone/>
            </a:pPr>
            <a:r>
              <a:rPr lang="en-US" sz="1800" dirty="0" smtClean="0"/>
              <a:t>Pulpweave allows the financial engineer to distribute its sunk costs (IK + Team) beyond the immediate investment, industry or geographic area.</a:t>
            </a:r>
            <a:endParaRPr lang="en-US" sz="1800" dirty="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526407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5" name="Content Placeholder 4" descr="FC-TDTI-J.jpg"/>
          <p:cNvPicPr>
            <a:picLocks noGrp="1" noChangeAspect="1"/>
          </p:cNvPicPr>
          <p:nvPr>
            <p:ph idx="1"/>
          </p:nvPr>
        </p:nvPicPr>
        <p:blipFill>
          <a:blip r:embed="rId2">
            <a:extLst>
              <a:ext uri="{28A0092B-C50C-407E-A947-70E740481C1C}">
                <a14:useLocalDpi xmlns:a14="http://schemas.microsoft.com/office/drawing/2010/main" val="0"/>
              </a:ext>
            </a:extLst>
          </a:blip>
          <a:srcRect t="-3258" b="-3258"/>
          <a:stretch>
            <a:fillRect/>
          </a:stretch>
        </p:blipFill>
        <p:spPr>
          <a:xfrm>
            <a:off x="457200" y="1019175"/>
            <a:ext cx="8229600" cy="4773201"/>
          </a:xfrm>
        </p:spPr>
      </p:pic>
      <p:sp>
        <p:nvSpPr>
          <p:cNvPr id="4" name="TextBox 3"/>
          <p:cNvSpPr txBox="1"/>
          <p:nvPr/>
        </p:nvSpPr>
        <p:spPr>
          <a:xfrm>
            <a:off x="365616" y="6109898"/>
            <a:ext cx="8457268" cy="369332"/>
          </a:xfrm>
          <a:prstGeom prst="rect">
            <a:avLst/>
          </a:prstGeom>
          <a:noFill/>
        </p:spPr>
        <p:txBody>
          <a:bodyPr wrap="square" rtlCol="0">
            <a:spAutoFit/>
          </a:bodyPr>
          <a:lstStyle/>
          <a:p>
            <a:r>
              <a:rPr lang="en-US" dirty="0" smtClean="0"/>
              <a:t>Commercial maturity determined the choice of tools, processes and business needs.</a:t>
            </a:r>
            <a:endParaRPr lang="en-US" dirty="0"/>
          </a:p>
        </p:txBody>
      </p:sp>
    </p:spTree>
    <p:extLst>
      <p:ext uri="{BB962C8B-B14F-4D97-AF65-F5344CB8AC3E}">
        <p14:creationId xmlns:p14="http://schemas.microsoft.com/office/powerpoint/2010/main" val="3836786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819"/>
          </a:xfrm>
        </p:spPr>
        <p:txBody>
          <a:bodyPr>
            <a:normAutofit fontScale="90000"/>
          </a:bodyPr>
          <a:lstStyle/>
          <a:p>
            <a:r>
              <a:rPr lang="en-US" dirty="0" err="1">
                <a:latin typeface="Bank Gothic Light"/>
              </a:rPr>
              <a:t>PulpWeave</a:t>
            </a:r>
            <a:r>
              <a:rPr lang="en-US" dirty="0">
                <a:latin typeface="Bank Gothic Light"/>
              </a:rPr>
              <a:t>: IK</a:t>
            </a:r>
            <a:endParaRPr lang="en-US" dirty="0"/>
          </a:p>
        </p:txBody>
      </p:sp>
      <p:sp>
        <p:nvSpPr>
          <p:cNvPr id="3" name="Text Placeholder 2"/>
          <p:cNvSpPr>
            <a:spLocks noGrp="1"/>
          </p:cNvSpPr>
          <p:nvPr>
            <p:ph type="body" idx="1"/>
          </p:nvPr>
        </p:nvSpPr>
        <p:spPr>
          <a:xfrm>
            <a:off x="457200" y="1077650"/>
            <a:ext cx="8346441" cy="1068031"/>
          </a:xfrm>
        </p:spPr>
        <p:txBody>
          <a:bodyPr>
            <a:normAutofit/>
          </a:bodyPr>
          <a:lstStyle/>
          <a:p>
            <a:pPr algn="ctr"/>
            <a:r>
              <a:rPr lang="en-US" sz="1800" dirty="0" err="1"/>
              <a:t>PulpWeave</a:t>
            </a:r>
            <a:r>
              <a:rPr lang="en-US" sz="1800" dirty="0"/>
              <a:t> is a distribution channel for all existing code assets. </a:t>
            </a:r>
          </a:p>
          <a:p>
            <a:pPr algn="ctr"/>
            <a:r>
              <a:rPr lang="en-US" sz="1800" dirty="0"/>
              <a:t>PW is a known and legally efficient rule based system for the monetization of </a:t>
            </a:r>
            <a:r>
              <a:rPr lang="en-US" sz="1800" dirty="0" smtClean="0"/>
              <a:t>code/software clusters</a:t>
            </a:r>
            <a:endParaRPr lang="en-US" sz="1800" dirty="0"/>
          </a:p>
        </p:txBody>
      </p:sp>
      <p:sp>
        <p:nvSpPr>
          <p:cNvPr id="4" name="Content Placeholder 3"/>
          <p:cNvSpPr>
            <a:spLocks noGrp="1"/>
          </p:cNvSpPr>
          <p:nvPr>
            <p:ph sz="half" idx="2"/>
          </p:nvPr>
        </p:nvSpPr>
        <p:spPr>
          <a:xfrm>
            <a:off x="457200" y="2318874"/>
            <a:ext cx="4040188" cy="3184845"/>
          </a:xfrm>
        </p:spPr>
        <p:txBody>
          <a:bodyPr>
            <a:normAutofit lnSpcReduction="10000"/>
          </a:bodyPr>
          <a:lstStyle/>
          <a:p>
            <a:pPr marL="0" indent="0" algn="ctr">
              <a:buNone/>
            </a:pPr>
            <a:r>
              <a:rPr lang="en-US" sz="1800" dirty="0" smtClean="0"/>
              <a:t>Revenue Streams</a:t>
            </a:r>
          </a:p>
          <a:p>
            <a:pPr marL="0" indent="0">
              <a:buNone/>
            </a:pPr>
            <a:r>
              <a:rPr lang="en-US" sz="1800" dirty="0" smtClean="0"/>
              <a:t>Network </a:t>
            </a:r>
            <a:r>
              <a:rPr lang="en-US" sz="1800" dirty="0"/>
              <a:t>centric innovation</a:t>
            </a:r>
          </a:p>
          <a:p>
            <a:pPr marL="0" indent="0">
              <a:buNone/>
            </a:pPr>
            <a:r>
              <a:rPr lang="en-US" sz="1800" dirty="0"/>
              <a:t>Code submittal</a:t>
            </a:r>
          </a:p>
          <a:p>
            <a:pPr marL="0" indent="0">
              <a:buNone/>
            </a:pPr>
            <a:r>
              <a:rPr lang="en-US" sz="1800" dirty="0"/>
              <a:t>Code Review</a:t>
            </a:r>
          </a:p>
          <a:p>
            <a:pPr marL="0" indent="0">
              <a:buNone/>
            </a:pPr>
            <a:r>
              <a:rPr lang="en-US" sz="1800" dirty="0"/>
              <a:t>Code distribution</a:t>
            </a:r>
          </a:p>
          <a:p>
            <a:pPr marL="0" indent="0">
              <a:buNone/>
            </a:pPr>
            <a:r>
              <a:rPr lang="en-US" sz="1800" dirty="0"/>
              <a:t>Allocation of legal protections</a:t>
            </a:r>
          </a:p>
          <a:p>
            <a:pPr marL="0" indent="0">
              <a:buNone/>
            </a:pPr>
            <a:r>
              <a:rPr lang="en-US" sz="1800" dirty="0"/>
              <a:t>Dispute resolution</a:t>
            </a:r>
          </a:p>
          <a:p>
            <a:pPr marL="0" indent="0">
              <a:buNone/>
            </a:pPr>
            <a:r>
              <a:rPr lang="en-US" sz="1800" dirty="0"/>
              <a:t>Infrastructure deliverables</a:t>
            </a:r>
          </a:p>
          <a:p>
            <a:pPr marL="0" indent="0">
              <a:buNone/>
            </a:pPr>
            <a:r>
              <a:rPr lang="en-US" sz="1800" dirty="0" smtClean="0"/>
              <a:t>Sophisticated consumer </a:t>
            </a:r>
            <a:r>
              <a:rPr lang="en-US" sz="1800" dirty="0"/>
              <a:t>contracts</a:t>
            </a:r>
          </a:p>
          <a:p>
            <a:pPr marL="0" indent="0">
              <a:buNone/>
            </a:pPr>
            <a:r>
              <a:rPr lang="en-US" sz="1800" dirty="0"/>
              <a:t>Commoditized business processes</a:t>
            </a:r>
          </a:p>
          <a:p>
            <a:pPr marL="0" indent="0">
              <a:buNone/>
            </a:pPr>
            <a:endParaRPr lang="en-US" sz="1800" dirty="0"/>
          </a:p>
        </p:txBody>
      </p:sp>
      <p:sp>
        <p:nvSpPr>
          <p:cNvPr id="6" name="Content Placeholder 5"/>
          <p:cNvSpPr>
            <a:spLocks noGrp="1"/>
          </p:cNvSpPr>
          <p:nvPr>
            <p:ph sz="quarter" idx="4"/>
          </p:nvPr>
        </p:nvSpPr>
        <p:spPr>
          <a:xfrm>
            <a:off x="4645025" y="2318873"/>
            <a:ext cx="4041775" cy="3184846"/>
          </a:xfrm>
        </p:spPr>
        <p:txBody>
          <a:bodyPr>
            <a:normAutofit/>
          </a:bodyPr>
          <a:lstStyle/>
          <a:p>
            <a:pPr marL="0" indent="0" algn="ctr">
              <a:buNone/>
            </a:pPr>
            <a:r>
              <a:rPr lang="en-US" sz="1800" dirty="0"/>
              <a:t>Revenue Streams</a:t>
            </a:r>
          </a:p>
          <a:p>
            <a:pPr marL="0" indent="0">
              <a:buNone/>
            </a:pPr>
            <a:r>
              <a:rPr lang="en-US" sz="1800" dirty="0" smtClean="0"/>
              <a:t>Publishing</a:t>
            </a:r>
          </a:p>
          <a:p>
            <a:pPr marL="0" indent="0">
              <a:buNone/>
            </a:pPr>
            <a:r>
              <a:rPr lang="en-US" sz="1800" dirty="0" smtClean="0"/>
              <a:t>Arbitration and dispute resolution</a:t>
            </a:r>
          </a:p>
          <a:p>
            <a:pPr marL="0" indent="0">
              <a:buNone/>
            </a:pPr>
            <a:r>
              <a:rPr lang="en-US" sz="1800" dirty="0" smtClean="0"/>
              <a:t>End user licensing</a:t>
            </a:r>
          </a:p>
          <a:p>
            <a:pPr marL="0" indent="0">
              <a:buNone/>
            </a:pPr>
            <a:r>
              <a:rPr lang="en-US" sz="1800" dirty="0" smtClean="0"/>
              <a:t>License Administration</a:t>
            </a:r>
          </a:p>
          <a:p>
            <a:pPr marL="0" indent="0">
              <a:buNone/>
            </a:pPr>
            <a:r>
              <a:rPr lang="en-US" sz="1800" dirty="0" smtClean="0"/>
              <a:t>Business Intelligence</a:t>
            </a:r>
          </a:p>
          <a:p>
            <a:pPr marL="0" indent="0">
              <a:buNone/>
            </a:pPr>
            <a:r>
              <a:rPr lang="en-US" sz="1800" dirty="0" smtClean="0"/>
              <a:t>PTO filings</a:t>
            </a:r>
          </a:p>
          <a:p>
            <a:pPr marL="0" indent="0">
              <a:buNone/>
            </a:pPr>
            <a:endParaRPr lang="en-US" sz="1800" dirty="0"/>
          </a:p>
        </p:txBody>
      </p:sp>
      <p:sp>
        <p:nvSpPr>
          <p:cNvPr id="9" name="TextBox 8"/>
          <p:cNvSpPr txBox="1"/>
          <p:nvPr/>
        </p:nvSpPr>
        <p:spPr>
          <a:xfrm>
            <a:off x="457201" y="5615482"/>
            <a:ext cx="8229600" cy="646331"/>
          </a:xfrm>
          <a:prstGeom prst="rect">
            <a:avLst/>
          </a:prstGeom>
          <a:noFill/>
        </p:spPr>
        <p:txBody>
          <a:bodyPr wrap="square" rtlCol="0">
            <a:spAutoFit/>
          </a:bodyPr>
          <a:lstStyle/>
          <a:p>
            <a:r>
              <a:rPr lang="en-US" dirty="0"/>
              <a:t>The code is already out there, it simply needs to be profitably brought to market under known rules, in a financially and legally efficient manner</a:t>
            </a:r>
            <a:r>
              <a:rPr lang="en-US" dirty="0" smtClean="0"/>
              <a:t>.</a:t>
            </a:r>
            <a:endParaRPr lang="en-US" dirty="0"/>
          </a:p>
        </p:txBody>
      </p:sp>
    </p:spTree>
    <p:extLst>
      <p:ext uri="{BB962C8B-B14F-4D97-AF65-F5344CB8AC3E}">
        <p14:creationId xmlns:p14="http://schemas.microsoft.com/office/powerpoint/2010/main" val="37019482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6" name="Content Placeholder 5" descr="FC-IKM-J.jpg"/>
          <p:cNvPicPr>
            <a:picLocks noGrp="1" noChangeAspect="1"/>
          </p:cNvPicPr>
          <p:nvPr>
            <p:ph idx="1"/>
          </p:nvPr>
        </p:nvPicPr>
        <p:blipFill>
          <a:blip r:embed="rId2">
            <a:extLst>
              <a:ext uri="{28A0092B-C50C-407E-A947-70E740481C1C}">
                <a14:useLocalDpi xmlns:a14="http://schemas.microsoft.com/office/drawing/2010/main" val="0"/>
              </a:ext>
            </a:extLst>
          </a:blip>
          <a:srcRect l="-10229" r="-10229"/>
          <a:stretch>
            <a:fillRect/>
          </a:stretch>
        </p:blipFill>
        <p:spPr>
          <a:xfrm>
            <a:off x="457200" y="1030288"/>
            <a:ext cx="8229600" cy="5416550"/>
          </a:xfrm>
        </p:spPr>
      </p:pic>
    </p:spTree>
    <p:extLst>
      <p:ext uri="{BB962C8B-B14F-4D97-AF65-F5344CB8AC3E}">
        <p14:creationId xmlns:p14="http://schemas.microsoft.com/office/powerpoint/2010/main" val="19564907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a:p>
          <a:p>
            <a:pPr marL="0" indent="0">
              <a:buNone/>
            </a:pPr>
            <a:r>
              <a:rPr lang="en-US" sz="1800" dirty="0" smtClean="0"/>
              <a:t>Pulpweave seeks to tear apart the divide between producer and consumer. </a:t>
            </a:r>
          </a:p>
          <a:p>
            <a:pPr marL="0" indent="0">
              <a:buNone/>
            </a:pPr>
            <a:r>
              <a:rPr lang="en-US" sz="1800" dirty="0" smtClean="0"/>
              <a:t>In the modern digital age, consumption requires the extrapolation of value and its re-creation into new value. To consume is to create.</a:t>
            </a:r>
          </a:p>
          <a:p>
            <a:pPr marL="0" indent="0">
              <a:buNone/>
            </a:pPr>
            <a:endParaRPr lang="en-US" sz="1800" dirty="0"/>
          </a:p>
          <a:p>
            <a:pPr marL="0" indent="0">
              <a:buNone/>
            </a:pPr>
            <a:r>
              <a:rPr lang="en-US" sz="1800" dirty="0" smtClean="0"/>
              <a:t>Anybody who can transform form or function is a contributor, a sophisticated innovator. Repurposing is consumption the moment that value add is passed along the value add chain.</a:t>
            </a:r>
          </a:p>
          <a:p>
            <a:pPr marL="0" indent="0">
              <a:buNone/>
            </a:pPr>
            <a:endParaRPr lang="en-US" sz="1800" dirty="0"/>
          </a:p>
          <a:p>
            <a:pPr marL="0" indent="0">
              <a:buNone/>
            </a:pPr>
            <a:r>
              <a:rPr lang="en-US" sz="1800" dirty="0" smtClean="0"/>
              <a:t>A sophisticated consumer is subject to the rules and regulations of joining Pulpweave</a:t>
            </a:r>
          </a:p>
          <a:p>
            <a:pPr marL="0" indent="0">
              <a:buNone/>
            </a:pPr>
            <a:endParaRPr lang="en-US" sz="1800" dirty="0"/>
          </a:p>
          <a:p>
            <a:pPr marL="0" indent="0">
              <a:buNone/>
            </a:pPr>
            <a:r>
              <a:rPr lang="en-US" sz="1800" dirty="0" smtClean="0"/>
              <a:t>Consumers, where a “sale” occurs, are instead subject to consumer laws:</a:t>
            </a:r>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Tree>
    <p:extLst>
      <p:ext uri="{BB962C8B-B14F-4D97-AF65-F5344CB8AC3E}">
        <p14:creationId xmlns:p14="http://schemas.microsoft.com/office/powerpoint/2010/main" val="42420267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5" name="Content Placeholder 4" descr="FC-PWRS-C-J.jpg"/>
          <p:cNvPicPr>
            <a:picLocks noGrp="1" noChangeAspect="1"/>
          </p:cNvPicPr>
          <p:nvPr>
            <p:ph idx="1"/>
          </p:nvPr>
        </p:nvPicPr>
        <p:blipFill>
          <a:blip r:embed="rId2">
            <a:extLst>
              <a:ext uri="{28A0092B-C50C-407E-A947-70E740481C1C}">
                <a14:useLocalDpi xmlns:a14="http://schemas.microsoft.com/office/drawing/2010/main" val="0"/>
              </a:ext>
            </a:extLst>
          </a:blip>
          <a:srcRect l="-6732" r="-6732"/>
          <a:stretch>
            <a:fillRect/>
          </a:stretch>
        </p:blipFill>
        <p:spPr>
          <a:xfrm>
            <a:off x="457200" y="1019175"/>
            <a:ext cx="8229600" cy="4927600"/>
          </a:xfrm>
        </p:spPr>
      </p:pic>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470093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5459310"/>
          </a:xfrm>
        </p:spPr>
        <p:txBody>
          <a:bodyPr>
            <a:normAutofit lnSpcReduction="10000"/>
          </a:bodyPr>
          <a:lstStyle/>
          <a:p>
            <a:pPr marL="0" indent="0" algn="ctr">
              <a:buNone/>
            </a:pPr>
            <a:r>
              <a:rPr lang="en-US" sz="1800" dirty="0"/>
              <a:t>PART </a:t>
            </a:r>
            <a:r>
              <a:rPr lang="en-US" sz="1800" dirty="0" smtClean="0"/>
              <a:t>THREE: </a:t>
            </a:r>
            <a:r>
              <a:rPr lang="en-US" sz="1800" dirty="0"/>
              <a:t>IK : BUSINESS TRACTION LED </a:t>
            </a:r>
            <a:r>
              <a:rPr lang="en-US" sz="1800" dirty="0" smtClean="0"/>
              <a:t>DEVCELOPEMENT</a:t>
            </a:r>
            <a:endParaRPr lang="en-US" sz="1800" dirty="0"/>
          </a:p>
          <a:p>
            <a:pPr marL="0" indent="0" algn="ctr">
              <a:buNone/>
            </a:pPr>
            <a:r>
              <a:rPr lang="en-US" sz="1800" dirty="0" smtClean="0"/>
              <a:t>Creating Knowledge Clusters and Monetization</a:t>
            </a:r>
          </a:p>
          <a:p>
            <a:pPr marL="0" indent="0" algn="ctr">
              <a:buNone/>
            </a:pPr>
            <a:endParaRPr lang="en-US" sz="1800" dirty="0"/>
          </a:p>
          <a:p>
            <a:pPr marL="0" indent="0">
              <a:buNone/>
            </a:pPr>
            <a:r>
              <a:rPr lang="en-US" sz="1800" dirty="0" smtClean="0"/>
              <a:t>From abstract classification we can draw definitions, as software and hardware can be construed as having:</a:t>
            </a:r>
          </a:p>
          <a:p>
            <a:pPr marL="0" indent="0">
              <a:buNone/>
            </a:pPr>
            <a:r>
              <a:rPr lang="en-US" sz="1800" dirty="0" smtClean="0"/>
              <a:t>A main purpose</a:t>
            </a:r>
          </a:p>
          <a:p>
            <a:pPr marL="0" indent="0">
              <a:buNone/>
            </a:pPr>
            <a:r>
              <a:rPr lang="en-US" sz="1800" dirty="0" smtClean="0"/>
              <a:t>A structure as represented by a flow chart</a:t>
            </a:r>
          </a:p>
          <a:p>
            <a:pPr marL="0" indent="0">
              <a:buNone/>
            </a:pPr>
            <a:r>
              <a:rPr lang="en-US" sz="1800" dirty="0" smtClean="0"/>
              <a:t>Modularity of program operations </a:t>
            </a:r>
          </a:p>
          <a:p>
            <a:pPr marL="0" indent="0">
              <a:buNone/>
            </a:pPr>
            <a:r>
              <a:rPr lang="en-US" sz="1800" dirty="0" smtClean="0"/>
              <a:t>And/or types of storage &amp; their interrelations</a:t>
            </a:r>
          </a:p>
          <a:p>
            <a:pPr marL="0" indent="0">
              <a:buNone/>
            </a:pPr>
            <a:r>
              <a:rPr lang="en-US" sz="1800" dirty="0" smtClean="0"/>
              <a:t>Individual algorithms, parameter lists, macros, data structures</a:t>
            </a:r>
          </a:p>
          <a:p>
            <a:pPr marL="0" indent="0">
              <a:buNone/>
            </a:pPr>
            <a:r>
              <a:rPr lang="en-US" sz="1800" dirty="0" smtClean="0"/>
              <a:t>Source code used for individual operations or data structures</a:t>
            </a:r>
          </a:p>
          <a:p>
            <a:pPr marL="0" indent="0">
              <a:buNone/>
            </a:pPr>
            <a:r>
              <a:rPr lang="en-US" sz="1800" dirty="0" smtClean="0"/>
              <a:t>Object code</a:t>
            </a:r>
          </a:p>
          <a:p>
            <a:pPr marL="0" indent="0">
              <a:buNone/>
            </a:pPr>
            <a:r>
              <a:rPr lang="en-US" sz="1800" dirty="0" smtClean="0"/>
              <a:t>Methods for input and output of data</a:t>
            </a:r>
          </a:p>
          <a:p>
            <a:pPr marL="0" indent="0">
              <a:buNone/>
            </a:pPr>
            <a:r>
              <a:rPr lang="en-US" sz="1800" dirty="0" smtClean="0"/>
              <a:t>Representations</a:t>
            </a:r>
          </a:p>
          <a:p>
            <a:pPr marL="0" indent="0">
              <a:buNone/>
            </a:pPr>
            <a:endParaRPr lang="en-US" sz="1800" dirty="0"/>
          </a:p>
          <a:p>
            <a:pPr marL="0" indent="0">
              <a:buNone/>
            </a:pPr>
            <a:r>
              <a:rPr lang="en-US" sz="1800" dirty="0" smtClean="0"/>
              <a:t>Both Idea and expression are capable of being treated as separate when one is seeking to match economic incentive with creation.</a:t>
            </a:r>
          </a:p>
          <a:p>
            <a:pPr marL="0" indent="0">
              <a:buNone/>
            </a:pPr>
            <a:endParaRPr lang="en-US" sz="1800" dirty="0" smtClean="0"/>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326464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5459310"/>
          </a:xfrm>
        </p:spPr>
        <p:txBody>
          <a:bodyPr>
            <a:normAutofit/>
          </a:bodyPr>
          <a:lstStyle/>
          <a:p>
            <a:pPr marL="0" indent="0">
              <a:buNone/>
            </a:pPr>
            <a:r>
              <a:rPr lang="en-US" sz="1800" dirty="0" smtClean="0"/>
              <a:t>The biggest problem faced when trying to innovate is the extensive lock in around older technologies. </a:t>
            </a:r>
          </a:p>
          <a:p>
            <a:pPr marL="0" indent="0">
              <a:buNone/>
            </a:pPr>
            <a:endParaRPr lang="en-US" sz="1800" dirty="0"/>
          </a:p>
          <a:p>
            <a:pPr marL="0" indent="0">
              <a:buNone/>
            </a:pPr>
            <a:r>
              <a:rPr lang="en-US" sz="1800" dirty="0" smtClean="0"/>
              <a:t>There are only so many iterations that can be devised to tap into the existing 8088 processor family. And most of those have already been appropriated by legacy players. </a:t>
            </a:r>
          </a:p>
          <a:p>
            <a:pPr marL="0" indent="0">
              <a:buNone/>
            </a:pPr>
            <a:endParaRPr lang="en-US" sz="1800" dirty="0"/>
          </a:p>
          <a:p>
            <a:pPr marL="0" indent="0">
              <a:buNone/>
            </a:pPr>
            <a:r>
              <a:rPr lang="en-US" sz="1800" dirty="0" smtClean="0"/>
              <a:t>The artificial construct around software and the artificial construct around </a:t>
            </a:r>
            <a:r>
              <a:rPr lang="en-US" sz="1800" dirty="0" smtClean="0"/>
              <a:t>hardware </a:t>
            </a:r>
            <a:r>
              <a:rPr lang="en-US" sz="1800" dirty="0" smtClean="0"/>
              <a:t>must be bridged so as to allow true efficiency and innovation to occur.</a:t>
            </a:r>
          </a:p>
          <a:p>
            <a:pPr marL="0" indent="0">
              <a:buNone/>
            </a:pPr>
            <a:endParaRPr lang="en-US" sz="1800" dirty="0"/>
          </a:p>
          <a:p>
            <a:pPr marL="0" indent="0">
              <a:buNone/>
            </a:pPr>
            <a:r>
              <a:rPr lang="en-US" sz="1800" dirty="0" smtClean="0"/>
              <a:t>Regardless, any new addition to the art, in the current lock in environment requires building on top of unknown layers protected by IP (trade secret under State Law), Process Patents and the long list of Mask Protections for the hardware stack.</a:t>
            </a:r>
          </a:p>
          <a:p>
            <a:pPr marL="0" indent="0">
              <a:buNone/>
            </a:pPr>
            <a:endParaRPr lang="en-US" sz="1800" dirty="0"/>
          </a:p>
          <a:p>
            <a:pPr marL="0" indent="0">
              <a:buNone/>
            </a:pPr>
            <a:r>
              <a:rPr lang="en-US" sz="1800" dirty="0" smtClean="0"/>
              <a:t>We will address the software stack first, then the </a:t>
            </a:r>
            <a:r>
              <a:rPr lang="en-US" sz="1800" dirty="0" smtClean="0"/>
              <a:t>hardware</a:t>
            </a:r>
            <a:r>
              <a:rPr lang="en-US" sz="1800" dirty="0" smtClean="0"/>
              <a:t> </a:t>
            </a:r>
            <a:r>
              <a:rPr lang="en-US" sz="1800" dirty="0" smtClean="0"/>
              <a:t>stack, and then show how they can be overcome to liberate innovation in an investment secure digital rights domain.</a:t>
            </a:r>
          </a:p>
          <a:p>
            <a:pPr marL="0" indent="0">
              <a:buNone/>
            </a:pPr>
            <a:endParaRPr lang="en-US" sz="1800" dirty="0"/>
          </a:p>
        </p:txBody>
      </p:sp>
      <p:sp>
        <p:nvSpPr>
          <p:cNvPr id="4" name="TextBox 3"/>
          <p:cNvSpPr txBox="1"/>
          <p:nvPr/>
        </p:nvSpPr>
        <p:spPr>
          <a:xfrm>
            <a:off x="365616" y="6109898"/>
            <a:ext cx="845726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05427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a:latin typeface="Bank Gothic Light"/>
              </a:rPr>
              <a:t>PulpWeave</a:t>
            </a:r>
            <a:endParaRPr lang="en-US" dirty="0"/>
          </a:p>
        </p:txBody>
      </p:sp>
      <p:sp>
        <p:nvSpPr>
          <p:cNvPr id="3" name="Content Placeholder 2"/>
          <p:cNvSpPr>
            <a:spLocks noGrp="1"/>
          </p:cNvSpPr>
          <p:nvPr>
            <p:ph idx="1"/>
          </p:nvPr>
        </p:nvSpPr>
        <p:spPr>
          <a:xfrm>
            <a:off x="457200" y="1087273"/>
            <a:ext cx="8229600" cy="5494097"/>
          </a:xfrm>
        </p:spPr>
        <p:txBody>
          <a:bodyPr/>
          <a:lstStyle/>
          <a:p>
            <a:endParaRPr lang="en-US" dirty="0" smtClean="0"/>
          </a:p>
          <a:p>
            <a:endParaRPr lang="en-US" dirty="0"/>
          </a:p>
          <a:p>
            <a:r>
              <a:rPr lang="en-US" sz="2400" dirty="0" smtClean="0"/>
              <a:t>This Presentation will be divided into three sections:</a:t>
            </a:r>
          </a:p>
          <a:p>
            <a:pPr lvl="2"/>
            <a:r>
              <a:rPr lang="en-US" dirty="0" smtClean="0"/>
              <a:t>Section 1: Intellectual Capital</a:t>
            </a:r>
          </a:p>
          <a:p>
            <a:pPr lvl="2"/>
            <a:r>
              <a:rPr lang="en-US" dirty="0" smtClean="0"/>
              <a:t>Section 2: Business Traction Led Development</a:t>
            </a:r>
          </a:p>
          <a:p>
            <a:pPr lvl="2"/>
            <a:r>
              <a:rPr lang="en-US" dirty="0" smtClean="0"/>
              <a:t>Section 3: Monetization of Intellectual Capital</a:t>
            </a:r>
            <a:endParaRPr lang="en-US" dirty="0"/>
          </a:p>
        </p:txBody>
      </p:sp>
    </p:spTree>
    <p:extLst>
      <p:ext uri="{BB962C8B-B14F-4D97-AF65-F5344CB8AC3E}">
        <p14:creationId xmlns:p14="http://schemas.microsoft.com/office/powerpoint/2010/main" val="6501392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a:bodyPr>
          <a:lstStyle/>
          <a:p>
            <a:pPr marL="0" indent="0">
              <a:buNone/>
            </a:pPr>
            <a:endParaRPr lang="en-US" sz="1800" dirty="0" smtClean="0"/>
          </a:p>
          <a:p>
            <a:pPr marL="0" indent="0">
              <a:buNone/>
            </a:pPr>
            <a:r>
              <a:rPr lang="en-US" sz="1800" dirty="0" smtClean="0"/>
              <a:t>Currently building out new constructs requires building on top of a high stack of proprietary constructs. </a:t>
            </a:r>
          </a:p>
          <a:p>
            <a:pPr marL="0" indent="0">
              <a:buNone/>
            </a:pPr>
            <a:endParaRPr lang="en-US" sz="1800" dirty="0"/>
          </a:p>
          <a:p>
            <a:pPr marL="0" indent="0">
              <a:buNone/>
            </a:pPr>
            <a:r>
              <a:rPr lang="en-US" sz="1800" dirty="0" smtClean="0"/>
              <a:t>Namely the legacy operating systems, proprietary file allocation tables, hardware hooks for peripheral use and a whole list of network externalities that like all proprietary technologies are “not known”, neither in object code form nor as known interfaces.</a:t>
            </a:r>
          </a:p>
          <a:p>
            <a:pPr marL="0" indent="0">
              <a:buNone/>
            </a:pPr>
            <a:endParaRPr lang="en-US" sz="1800" dirty="0" smtClean="0"/>
          </a:p>
          <a:p>
            <a:pPr marL="0" indent="0">
              <a:buNone/>
            </a:pPr>
            <a:r>
              <a:rPr lang="en-US" sz="1800" dirty="0" smtClean="0"/>
              <a:t>Clearly there do exist some competing layers in the software stack, most notably open source GPL distributions and ARM based hardware/software initiatives. </a:t>
            </a:r>
          </a:p>
          <a:p>
            <a:pPr marL="0" indent="0">
              <a:buNone/>
            </a:pPr>
            <a:endParaRPr lang="en-US" sz="1800" dirty="0" smtClean="0"/>
          </a:p>
          <a:p>
            <a:pPr marL="0" indent="0">
              <a:buNone/>
            </a:pPr>
            <a:r>
              <a:rPr lang="en-US" sz="1800" dirty="0" smtClean="0"/>
              <a:t>The biggest problem is the inability to profit from additions to those alternatives.</a:t>
            </a:r>
          </a:p>
          <a:p>
            <a:pPr marL="0" indent="0">
              <a:buNone/>
            </a:pPr>
            <a:r>
              <a:rPr lang="en-US" sz="1800" dirty="0" smtClean="0"/>
              <a:t>How can I contribute to Linux or ARM and make money?</a:t>
            </a:r>
          </a:p>
          <a:p>
            <a:pPr marL="0" indent="0">
              <a:buNone/>
            </a:pPr>
            <a:endParaRPr lang="en-US" sz="1800" dirty="0"/>
          </a:p>
        </p:txBody>
      </p:sp>
    </p:spTree>
    <p:extLst>
      <p:ext uri="{BB962C8B-B14F-4D97-AF65-F5344CB8AC3E}">
        <p14:creationId xmlns:p14="http://schemas.microsoft.com/office/powerpoint/2010/main" val="31721543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lnSpcReduction="10000"/>
          </a:bodyPr>
          <a:lstStyle/>
          <a:p>
            <a:pPr marL="0" indent="0">
              <a:buNone/>
            </a:pPr>
            <a:r>
              <a:rPr lang="en-US" sz="1800" dirty="0" smtClean="0"/>
              <a:t>How </a:t>
            </a:r>
            <a:r>
              <a:rPr lang="en-US" sz="1800" dirty="0"/>
              <a:t>does one make sense of all the possible hardware and software iterations? Simply by virtualizing the base line upon which to write new code and execute on new business processes. And that is yet another fat layer.</a:t>
            </a:r>
          </a:p>
          <a:p>
            <a:pPr marL="0" indent="0">
              <a:buNone/>
            </a:pPr>
            <a:endParaRPr lang="en-US" sz="1800" dirty="0"/>
          </a:p>
          <a:p>
            <a:pPr marL="0" indent="0">
              <a:buNone/>
            </a:pPr>
            <a:r>
              <a:rPr lang="en-US" sz="1800" dirty="0"/>
              <a:t>The only way around having to virtualize is to throw the whole stack out and single out individual clusters of code capable of being commoditized. A truly traction dependent, market proven piece of code can thus be identified.</a:t>
            </a:r>
          </a:p>
          <a:p>
            <a:pPr marL="0" indent="0">
              <a:buNone/>
            </a:pPr>
            <a:endParaRPr lang="en-US" sz="1800" dirty="0" smtClean="0"/>
          </a:p>
          <a:p>
            <a:pPr marL="0" indent="0">
              <a:buNone/>
            </a:pPr>
            <a:r>
              <a:rPr lang="en-US" sz="1800" dirty="0" smtClean="0"/>
              <a:t>Any piece of code that can be commoditized, can be monetized.</a:t>
            </a:r>
          </a:p>
          <a:p>
            <a:pPr marL="0" indent="0">
              <a:buNone/>
            </a:pPr>
            <a:endParaRPr lang="en-US" sz="1800" dirty="0" smtClean="0"/>
          </a:p>
          <a:p>
            <a:pPr marL="0" indent="0">
              <a:buNone/>
            </a:pPr>
            <a:r>
              <a:rPr lang="en-US" sz="1800" dirty="0" smtClean="0"/>
              <a:t>Any piece of code that has extensive adoption across differing platforms or applications, or which the instance utilization justifies the cost, can be etched to silicon. Anything on silicon is protected by semiconductor mask protections.</a:t>
            </a:r>
          </a:p>
          <a:p>
            <a:pPr marL="0" indent="0">
              <a:buNone/>
            </a:pPr>
            <a:endParaRPr lang="en-US" sz="1800" dirty="0"/>
          </a:p>
          <a:p>
            <a:pPr marL="0" indent="0">
              <a:buNone/>
            </a:pPr>
            <a:r>
              <a:rPr lang="en-US" sz="1800" dirty="0" smtClean="0"/>
              <a:t>In addition code to die affords the simplification of the hardware stack by eliminating the high cost, high complexity of a general purpose processor and general purpose hardware to run it. </a:t>
            </a:r>
          </a:p>
          <a:p>
            <a:pPr marL="0" indent="0">
              <a:buNone/>
            </a:pPr>
            <a:endParaRPr lang="en-US" sz="1800" dirty="0"/>
          </a:p>
          <a:p>
            <a:pPr marL="0" indent="0">
              <a:buNone/>
            </a:pPr>
            <a:r>
              <a:rPr lang="en-US" sz="1800" dirty="0" smtClean="0"/>
              <a:t>A single purpose hardware/code stack can be built out at a fraction of the cost.</a:t>
            </a:r>
          </a:p>
        </p:txBody>
      </p:sp>
    </p:spTree>
    <p:extLst>
      <p:ext uri="{BB962C8B-B14F-4D97-AF65-F5344CB8AC3E}">
        <p14:creationId xmlns:p14="http://schemas.microsoft.com/office/powerpoint/2010/main" val="7838871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4" name="Content Placeholder 3" descr="FC-BPLI-J.jpg"/>
          <p:cNvPicPr>
            <a:picLocks noGrp="1" noChangeAspect="1"/>
          </p:cNvPicPr>
          <p:nvPr>
            <p:ph idx="1"/>
          </p:nvPr>
        </p:nvPicPr>
        <p:blipFill>
          <a:blip r:embed="rId2">
            <a:extLst>
              <a:ext uri="{28A0092B-C50C-407E-A947-70E740481C1C}">
                <a14:useLocalDpi xmlns:a14="http://schemas.microsoft.com/office/drawing/2010/main" val="0"/>
              </a:ext>
            </a:extLst>
          </a:blip>
          <a:srcRect l="-13862" r="-13862"/>
          <a:stretch>
            <a:fillRect/>
          </a:stretch>
        </p:blipFill>
        <p:spPr>
          <a:xfrm>
            <a:off x="298450" y="1019175"/>
            <a:ext cx="8388350" cy="5638800"/>
          </a:xfrm>
        </p:spPr>
      </p:pic>
    </p:spTree>
    <p:extLst>
      <p:ext uri="{BB962C8B-B14F-4D97-AF65-F5344CB8AC3E}">
        <p14:creationId xmlns:p14="http://schemas.microsoft.com/office/powerpoint/2010/main" val="26420416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a:bodyPr>
          <a:lstStyle/>
          <a:p>
            <a:pPr marL="0" indent="0">
              <a:buNone/>
            </a:pPr>
            <a:r>
              <a:rPr lang="en-US" sz="1800" dirty="0" smtClean="0"/>
              <a:t>In the absence of information asymmetry , the consumer of commoditized code, with a view to constructing a further BOM or Distribution, is not interested in a sales process with high transactional costs, or un-necessary layers of complexity.</a:t>
            </a:r>
          </a:p>
          <a:p>
            <a:pPr marL="0" indent="0">
              <a:buNone/>
            </a:pPr>
            <a:endParaRPr lang="en-US" sz="1800" dirty="0"/>
          </a:p>
          <a:p>
            <a:pPr marL="0" indent="0">
              <a:buNone/>
            </a:pPr>
            <a:r>
              <a:rPr lang="en-US" sz="1800" dirty="0" smtClean="0"/>
              <a:t>What drives the process within Pulpweave is the determination to transact based on the information available.</a:t>
            </a:r>
          </a:p>
          <a:p>
            <a:pPr marL="0" indent="0">
              <a:buNone/>
            </a:pPr>
            <a:endParaRPr lang="en-US" sz="1800" dirty="0"/>
          </a:p>
          <a:p>
            <a:pPr marL="0" indent="0">
              <a:buNone/>
            </a:pPr>
            <a:r>
              <a:rPr lang="en-US" sz="1800" dirty="0" smtClean="0"/>
              <a:t>The information is the code necessary to build out the business process, or the technological transformative vision that underlies it.</a:t>
            </a:r>
          </a:p>
          <a:p>
            <a:pPr marL="0" indent="0">
              <a:buNone/>
            </a:pPr>
            <a:endParaRPr lang="en-US" sz="1800" dirty="0"/>
          </a:p>
          <a:p>
            <a:pPr marL="0" indent="0">
              <a:buNone/>
            </a:pPr>
            <a:r>
              <a:rPr lang="en-US" sz="1800" dirty="0" smtClean="0"/>
              <a:t>Further, absent information asymmetry, the transformative vision is not concerned with lock in. The innovator can chose between competing code clusters based on price, performance or stability at desired volume.</a:t>
            </a:r>
          </a:p>
          <a:p>
            <a:pPr marL="0" indent="0">
              <a:buNone/>
            </a:pPr>
            <a:endParaRPr lang="en-US" sz="1800" dirty="0"/>
          </a:p>
          <a:p>
            <a:pPr marL="0" indent="0">
              <a:buNone/>
            </a:pPr>
            <a:r>
              <a:rPr lang="en-US" sz="1800" dirty="0" smtClean="0"/>
              <a:t>Similarly capital can be allocated to individual instances based on risk tolerance, know how or previous investment. There is nothing to stop multiple capital sources contributing value add activity to the Pulpweave distribution, and leaving code selection to those initiating or funding innovative business processes.</a:t>
            </a:r>
          </a:p>
        </p:txBody>
      </p:sp>
    </p:spTree>
    <p:extLst>
      <p:ext uri="{BB962C8B-B14F-4D97-AF65-F5344CB8AC3E}">
        <p14:creationId xmlns:p14="http://schemas.microsoft.com/office/powerpoint/2010/main" val="32756964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4" name="Content Placeholder 3" descr="FC-BII-J.jpg"/>
          <p:cNvPicPr>
            <a:picLocks noGrp="1" noChangeAspect="1"/>
          </p:cNvPicPr>
          <p:nvPr>
            <p:ph idx="1"/>
          </p:nvPr>
        </p:nvPicPr>
        <p:blipFill>
          <a:blip r:embed="rId2">
            <a:extLst>
              <a:ext uri="{28A0092B-C50C-407E-A947-70E740481C1C}">
                <a14:useLocalDpi xmlns:a14="http://schemas.microsoft.com/office/drawing/2010/main" val="0"/>
              </a:ext>
            </a:extLst>
          </a:blip>
          <a:srcRect l="-2524" r="-2524"/>
          <a:stretch>
            <a:fillRect/>
          </a:stretch>
        </p:blipFill>
        <p:spPr>
          <a:xfrm>
            <a:off x="298450" y="1019175"/>
            <a:ext cx="8388350" cy="5638800"/>
          </a:xfrm>
        </p:spPr>
      </p:pic>
    </p:spTree>
    <p:extLst>
      <p:ext uri="{BB962C8B-B14F-4D97-AF65-F5344CB8AC3E}">
        <p14:creationId xmlns:p14="http://schemas.microsoft.com/office/powerpoint/2010/main" val="38998734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4" name="Content Placeholder 3" descr="FC-IIC-J.jpg"/>
          <p:cNvPicPr>
            <a:picLocks noGrp="1" noChangeAspect="1"/>
          </p:cNvPicPr>
          <p:nvPr>
            <p:ph idx="1"/>
          </p:nvPr>
        </p:nvPicPr>
        <p:blipFill>
          <a:blip r:embed="rId2">
            <a:extLst>
              <a:ext uri="{28A0092B-C50C-407E-A947-70E740481C1C}">
                <a14:useLocalDpi xmlns:a14="http://schemas.microsoft.com/office/drawing/2010/main" val="0"/>
              </a:ext>
            </a:extLst>
          </a:blip>
          <a:srcRect l="-7649" r="-7649"/>
          <a:stretch>
            <a:fillRect/>
          </a:stretch>
        </p:blipFill>
        <p:spPr>
          <a:xfrm>
            <a:off x="298449" y="1019174"/>
            <a:ext cx="8495569" cy="4263241"/>
          </a:xfrm>
        </p:spPr>
      </p:pic>
      <p:sp>
        <p:nvSpPr>
          <p:cNvPr id="5" name="TextBox 4"/>
          <p:cNvSpPr txBox="1"/>
          <p:nvPr/>
        </p:nvSpPr>
        <p:spPr>
          <a:xfrm>
            <a:off x="298450" y="5282416"/>
            <a:ext cx="8495568" cy="1200329"/>
          </a:xfrm>
          <a:prstGeom prst="rect">
            <a:avLst/>
          </a:prstGeom>
          <a:noFill/>
        </p:spPr>
        <p:txBody>
          <a:bodyPr wrap="square" rtlCol="0">
            <a:spAutoFit/>
          </a:bodyPr>
          <a:lstStyle/>
          <a:p>
            <a:r>
              <a:rPr lang="en-US" dirty="0" smtClean="0"/>
              <a:t>Data I/O does not require the full complement of general purpose software or hardware. Processing it in a known logical structure requires very little overhead. Information processing, only requires the code/instance necessary to execute it, and absent lock in a single instance can be burnt to silicon provided a business case can me made.</a:t>
            </a:r>
            <a:endParaRPr lang="en-US" dirty="0"/>
          </a:p>
        </p:txBody>
      </p:sp>
    </p:spTree>
    <p:extLst>
      <p:ext uri="{BB962C8B-B14F-4D97-AF65-F5344CB8AC3E}">
        <p14:creationId xmlns:p14="http://schemas.microsoft.com/office/powerpoint/2010/main" val="40836577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6" name="Content Placeholder 5" descr="FC-DF86-J.jpg"/>
          <p:cNvPicPr>
            <a:picLocks noGrp="1" noChangeAspect="1"/>
          </p:cNvPicPr>
          <p:nvPr>
            <p:ph idx="1"/>
          </p:nvPr>
        </p:nvPicPr>
        <p:blipFill>
          <a:blip r:embed="rId2">
            <a:extLst>
              <a:ext uri="{28A0092B-C50C-407E-A947-70E740481C1C}">
                <a14:useLocalDpi xmlns:a14="http://schemas.microsoft.com/office/drawing/2010/main" val="0"/>
              </a:ext>
            </a:extLst>
          </a:blip>
          <a:srcRect l="-7315" r="-7315"/>
          <a:stretch>
            <a:fillRect/>
          </a:stretch>
        </p:blipFill>
        <p:spPr>
          <a:xfrm>
            <a:off x="457200" y="1003300"/>
            <a:ext cx="8229600" cy="5356768"/>
          </a:xfrm>
        </p:spPr>
      </p:pic>
    </p:spTree>
    <p:extLst>
      <p:ext uri="{BB962C8B-B14F-4D97-AF65-F5344CB8AC3E}">
        <p14:creationId xmlns:p14="http://schemas.microsoft.com/office/powerpoint/2010/main" val="8104999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fontScale="92500" lnSpcReduction="20000"/>
          </a:bodyPr>
          <a:lstStyle/>
          <a:p>
            <a:pPr marL="0" indent="0">
              <a:buNone/>
            </a:pPr>
            <a:r>
              <a:rPr lang="en-US" sz="1800" dirty="0" smtClean="0"/>
              <a:t>In a Pulpweave distribution that is network based all the clusters of code that can be standardized and whose operating volume requires the cost savings can be be moved to a single purpose die.</a:t>
            </a:r>
          </a:p>
          <a:p>
            <a:pPr marL="0" indent="0">
              <a:buNone/>
            </a:pPr>
            <a:endParaRPr lang="en-US" sz="1800" dirty="0"/>
          </a:p>
          <a:p>
            <a:pPr marL="0" indent="0">
              <a:buNone/>
            </a:pPr>
            <a:r>
              <a:rPr lang="en-US" sz="1800" dirty="0" smtClean="0"/>
              <a:t>The complexities of general purpose computers/servers are thus an unnecessary cost, both as hardware and as software that needs to be configured, maintained and serviced. </a:t>
            </a:r>
          </a:p>
          <a:p>
            <a:pPr marL="0" indent="0">
              <a:buNone/>
            </a:pPr>
            <a:endParaRPr lang="en-US" sz="1800" dirty="0"/>
          </a:p>
          <a:p>
            <a:pPr marL="0" indent="0">
              <a:buNone/>
            </a:pPr>
            <a:r>
              <a:rPr lang="en-US" sz="1800" dirty="0" smtClean="0"/>
              <a:t>The largest area for improvement comes from eliminating the general purpose computer from any process that moves large amounts of data. The process is so finite that it should be done one instance at a time.</a:t>
            </a:r>
          </a:p>
          <a:p>
            <a:pPr marL="0" indent="0">
              <a:buNone/>
            </a:pPr>
            <a:endParaRPr lang="en-US" sz="1800" dirty="0"/>
          </a:p>
          <a:p>
            <a:pPr marL="0" indent="0">
              <a:buNone/>
            </a:pPr>
            <a:r>
              <a:rPr lang="en-US" sz="1800" dirty="0" smtClean="0"/>
              <a:t>To over simplify the data problem, there is no reason that one must code with obsolete file allocation tables, simply because the Wintel proprietary hardware and software stack calls for them. There is no end of innovation that can occur if data is freed from these constrains. Clearly the Search and Social Media companies already do this, or at the very least should do so. </a:t>
            </a:r>
          </a:p>
          <a:p>
            <a:pPr marL="0" indent="0">
              <a:buNone/>
            </a:pPr>
            <a:endParaRPr lang="en-US" sz="1800" dirty="0"/>
          </a:p>
          <a:p>
            <a:pPr marL="0" indent="0">
              <a:buNone/>
            </a:pPr>
            <a:r>
              <a:rPr lang="en-US" sz="1800" dirty="0" smtClean="0"/>
              <a:t>Compare and contrast the cost and complexity of processing 8 sequential bits of information into storage </a:t>
            </a:r>
            <a:r>
              <a:rPr lang="en-US" sz="1800" dirty="0" err="1" smtClean="0"/>
              <a:t>vs</a:t>
            </a:r>
            <a:r>
              <a:rPr lang="en-US" sz="1800" dirty="0" smtClean="0"/>
              <a:t> doing so without the constraints of 8088/FAT</a:t>
            </a:r>
          </a:p>
          <a:p>
            <a:pPr marL="0" indent="0">
              <a:buNone/>
            </a:pPr>
            <a:endParaRPr lang="en-US" sz="1800" dirty="0"/>
          </a:p>
          <a:p>
            <a:pPr marL="0" indent="0">
              <a:buNone/>
            </a:pPr>
            <a:r>
              <a:rPr lang="en-US" sz="1800" dirty="0" smtClean="0"/>
              <a:t>These are just examples of what can be achieved if sufficient transactional volume can be achieved</a:t>
            </a:r>
          </a:p>
        </p:txBody>
      </p:sp>
    </p:spTree>
    <p:extLst>
      <p:ext uri="{BB962C8B-B14F-4D97-AF65-F5344CB8AC3E}">
        <p14:creationId xmlns:p14="http://schemas.microsoft.com/office/powerpoint/2010/main" val="38443959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4" name="Content Placeholder 3" descr="FC-DFIK-J.jpg"/>
          <p:cNvPicPr>
            <a:picLocks noGrp="1" noChangeAspect="1"/>
          </p:cNvPicPr>
          <p:nvPr>
            <p:ph idx="1"/>
          </p:nvPr>
        </p:nvPicPr>
        <p:blipFill>
          <a:blip r:embed="rId2">
            <a:extLst>
              <a:ext uri="{28A0092B-C50C-407E-A947-70E740481C1C}">
                <a14:useLocalDpi xmlns:a14="http://schemas.microsoft.com/office/drawing/2010/main" val="0"/>
              </a:ext>
            </a:extLst>
          </a:blip>
          <a:srcRect l="-367" r="-367"/>
          <a:stretch>
            <a:fillRect/>
          </a:stretch>
        </p:blipFill>
        <p:spPr>
          <a:xfrm>
            <a:off x="298450" y="1019175"/>
            <a:ext cx="8388350" cy="5638800"/>
          </a:xfrm>
        </p:spPr>
      </p:pic>
    </p:spTree>
    <p:extLst>
      <p:ext uri="{BB962C8B-B14F-4D97-AF65-F5344CB8AC3E}">
        <p14:creationId xmlns:p14="http://schemas.microsoft.com/office/powerpoint/2010/main" val="6644660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a:bodyPr>
          <a:lstStyle/>
          <a:p>
            <a:pPr marL="0" indent="0">
              <a:buNone/>
            </a:pPr>
            <a:r>
              <a:rPr lang="en-US" sz="1800" dirty="0" smtClean="0"/>
              <a:t>What is purposefully neglected is the urge for synthesis.</a:t>
            </a:r>
          </a:p>
          <a:p>
            <a:pPr marL="0" indent="0">
              <a:buNone/>
            </a:pPr>
            <a:endParaRPr lang="en-US" sz="1800" dirty="0"/>
          </a:p>
          <a:p>
            <a:pPr marL="0" indent="0">
              <a:buNone/>
            </a:pPr>
            <a:r>
              <a:rPr lang="en-US" sz="1800" dirty="0" smtClean="0"/>
              <a:t>On any average ecommerce landing page there might be a dozen different processes embedded in the design. Those processes represent completely different aspects of the business, and might indeed be run by different departments within an organization.</a:t>
            </a:r>
          </a:p>
          <a:p>
            <a:pPr marL="0" indent="0">
              <a:buNone/>
            </a:pPr>
            <a:endParaRPr lang="en-US" sz="1800" dirty="0"/>
          </a:p>
          <a:p>
            <a:pPr marL="0" indent="0">
              <a:buNone/>
            </a:pPr>
            <a:r>
              <a:rPr lang="en-US" sz="1800" dirty="0" smtClean="0"/>
              <a:t>There is absolutely no reason why the “whole integrated process” should be run on the same PC or Server Blade, or within the same software package.  A software package might be optimized to use all the resources within the CPU and within the software stack. But it does so at a high financial cost.</a:t>
            </a:r>
          </a:p>
          <a:p>
            <a:pPr marL="0" indent="0">
              <a:buNone/>
            </a:pPr>
            <a:endParaRPr lang="en-US" sz="1800" dirty="0"/>
          </a:p>
          <a:p>
            <a:pPr marL="0" indent="0">
              <a:buNone/>
            </a:pPr>
            <a:r>
              <a:rPr lang="en-US" sz="1800" dirty="0" smtClean="0"/>
              <a:t>Worse still , all the processes within a software package run sequentially to each other, regardless of a 64 bit data path and multiple cores. </a:t>
            </a:r>
          </a:p>
          <a:p>
            <a:pPr marL="0" indent="0">
              <a:buNone/>
            </a:pPr>
            <a:endParaRPr lang="en-US" sz="1800" dirty="0"/>
          </a:p>
          <a:p>
            <a:pPr marL="0" indent="0">
              <a:buNone/>
            </a:pPr>
            <a:r>
              <a:rPr lang="en-US" sz="1800" dirty="0" smtClean="0"/>
              <a:t>Pulpweave instead is predicated on running every commoditized process separately on IC specific hardware. Thus the business innovator can chose among competing code clusters for every process his distribution requires.</a:t>
            </a:r>
          </a:p>
        </p:txBody>
      </p:sp>
    </p:spTree>
    <p:extLst>
      <p:ext uri="{BB962C8B-B14F-4D97-AF65-F5344CB8AC3E}">
        <p14:creationId xmlns:p14="http://schemas.microsoft.com/office/powerpoint/2010/main" val="3875847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87273"/>
            <a:ext cx="8229600" cy="5494097"/>
          </a:xfrm>
        </p:spPr>
        <p:txBody>
          <a:bodyPr>
            <a:normAutofit/>
          </a:bodyPr>
          <a:lstStyle/>
          <a:p>
            <a:pPr marL="0" indent="0">
              <a:buNone/>
            </a:pPr>
            <a:endParaRPr lang="en-US" sz="1800" dirty="0" smtClean="0"/>
          </a:p>
          <a:p>
            <a:pPr marL="0" indent="0">
              <a:buNone/>
            </a:pPr>
            <a:r>
              <a:rPr lang="en-US" sz="1800" dirty="0" smtClean="0"/>
              <a:t>Monetized Open Cloud Development: an intellectual capital digital domain to redefine intellectual pseudo property into a frictionless many to many domain with the object of network effect formation of monetized intellectual capital clusters.</a:t>
            </a:r>
          </a:p>
          <a:p>
            <a:pPr marL="0" indent="0">
              <a:buNone/>
            </a:pPr>
            <a:endParaRPr lang="en-US" sz="1800" dirty="0"/>
          </a:p>
          <a:p>
            <a:pPr marL="0" indent="0">
              <a:buNone/>
            </a:pPr>
            <a:r>
              <a:rPr lang="en-US" sz="1800" dirty="0" smtClean="0"/>
              <a:t>By allowing objects to be market determined, evolution from entrepreneurial traction seeking events to business process definitions to enterprise grade fixed systems is assured. Instead of making fixed systems, who’s brief is obsoleted before it is brought to market, a capital market for knowledge clusters raises the prototyping paradigm center stage. </a:t>
            </a:r>
          </a:p>
          <a:p>
            <a:pPr marL="0" indent="0">
              <a:buNone/>
            </a:pPr>
            <a:endParaRPr lang="en-US" sz="1800" dirty="0" smtClean="0"/>
          </a:p>
          <a:p>
            <a:pPr marL="0" indent="0">
              <a:buNone/>
            </a:pPr>
            <a:r>
              <a:rPr lang="en-US" sz="1800" dirty="0" smtClean="0"/>
              <a:t>Once a prototype can be proven in a market determined commercial activity, a business case can be made. And only once it has achieved true enterprise volume, can an enterprise grade solution be specified.</a:t>
            </a:r>
          </a:p>
          <a:p>
            <a:pPr marL="0" indent="0">
              <a:buNone/>
            </a:pPr>
            <a:endParaRPr lang="en-US" sz="1800" dirty="0"/>
          </a:p>
          <a:p>
            <a:pPr marL="0" indent="0">
              <a:buNone/>
            </a:pPr>
            <a:r>
              <a:rPr lang="en-US" sz="1800" dirty="0" smtClean="0"/>
              <a:t>This of course rests on the ability to produce commoditized knowledge clusters, commoditized code, of differing complexity, cost and ease of deployment, so as to take entrepreneurial activity to its logical end: business traction.  </a:t>
            </a:r>
          </a:p>
        </p:txBody>
      </p:sp>
    </p:spTree>
    <p:extLst>
      <p:ext uri="{BB962C8B-B14F-4D97-AF65-F5344CB8AC3E}">
        <p14:creationId xmlns:p14="http://schemas.microsoft.com/office/powerpoint/2010/main" val="25545008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4" name="Content Placeholder 3" descr="FC-MPSR-J.jpg"/>
          <p:cNvPicPr>
            <a:picLocks noGrp="1" noChangeAspect="1"/>
          </p:cNvPicPr>
          <p:nvPr>
            <p:ph idx="1"/>
          </p:nvPr>
        </p:nvPicPr>
        <p:blipFill>
          <a:blip r:embed="rId2">
            <a:extLst>
              <a:ext uri="{28A0092B-C50C-407E-A947-70E740481C1C}">
                <a14:useLocalDpi xmlns:a14="http://schemas.microsoft.com/office/drawing/2010/main" val="0"/>
              </a:ext>
            </a:extLst>
          </a:blip>
          <a:srcRect l="-14126" r="-14126"/>
          <a:stretch>
            <a:fillRect/>
          </a:stretch>
        </p:blipFill>
        <p:spPr>
          <a:xfrm>
            <a:off x="298450" y="1019175"/>
            <a:ext cx="8388350" cy="5638800"/>
          </a:xfrm>
        </p:spPr>
      </p:pic>
    </p:spTree>
    <p:extLst>
      <p:ext uri="{BB962C8B-B14F-4D97-AF65-F5344CB8AC3E}">
        <p14:creationId xmlns:p14="http://schemas.microsoft.com/office/powerpoint/2010/main" val="34579122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a:bodyPr>
          <a:lstStyle/>
          <a:p>
            <a:pPr marL="0" indent="0">
              <a:buNone/>
            </a:pPr>
            <a:endParaRPr lang="en-US" sz="1800" dirty="0" smtClean="0"/>
          </a:p>
          <a:p>
            <a:pPr marL="0" indent="0">
              <a:buNone/>
            </a:pPr>
            <a:endParaRPr lang="en-US" sz="1800" dirty="0"/>
          </a:p>
          <a:p>
            <a:pPr marL="0" indent="0">
              <a:buNone/>
            </a:pPr>
            <a:r>
              <a:rPr lang="en-US" sz="1800" dirty="0" smtClean="0"/>
              <a:t>It is not the intent to re-invent the wheel or re-write vast sways of existing code.</a:t>
            </a:r>
          </a:p>
          <a:p>
            <a:pPr marL="0" indent="0">
              <a:buNone/>
            </a:pPr>
            <a:endParaRPr lang="en-US" sz="1800" dirty="0"/>
          </a:p>
          <a:p>
            <a:pPr marL="0" indent="0">
              <a:buNone/>
            </a:pPr>
            <a:r>
              <a:rPr lang="en-US" sz="1800" dirty="0" smtClean="0"/>
              <a:t>The purpose of Pulpweave is to integrate as fast as possible as much code as contributors want to add to the IK Digital Domain.</a:t>
            </a:r>
          </a:p>
          <a:p>
            <a:pPr marL="0" indent="0">
              <a:buNone/>
            </a:pPr>
            <a:endParaRPr lang="en-US" sz="1800" dirty="0"/>
          </a:p>
          <a:p>
            <a:pPr marL="0" indent="0">
              <a:buNone/>
            </a:pPr>
            <a:r>
              <a:rPr lang="en-US" sz="1800" dirty="0" smtClean="0"/>
              <a:t>A very vague overview of what should be achieved is nonetheless provided.</a:t>
            </a:r>
          </a:p>
          <a:p>
            <a:pPr marL="0" indent="0">
              <a:buNone/>
            </a:pPr>
            <a:endParaRPr lang="en-US" sz="1800" dirty="0"/>
          </a:p>
          <a:p>
            <a:pPr marL="0" indent="0">
              <a:buNone/>
            </a:pPr>
            <a:r>
              <a:rPr lang="en-US" sz="1800" dirty="0" smtClean="0"/>
              <a:t>The emphasis is on business traction, for that is the only way a monetized system can be useful: allocating functional resources in a market efficient manner to where the traction is to be found, one instance at a time.</a:t>
            </a:r>
          </a:p>
        </p:txBody>
      </p:sp>
    </p:spTree>
    <p:extLst>
      <p:ext uri="{BB962C8B-B14F-4D97-AF65-F5344CB8AC3E}">
        <p14:creationId xmlns:p14="http://schemas.microsoft.com/office/powerpoint/2010/main" val="3244149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a:bodyPr>
          <a:lstStyle/>
          <a:p>
            <a:pPr marL="0" indent="0">
              <a:buNone/>
            </a:pPr>
            <a:endParaRPr lang="en-US" sz="1800" dirty="0" smtClean="0"/>
          </a:p>
          <a:p>
            <a:pPr marL="0" indent="0">
              <a:buNone/>
            </a:pPr>
            <a:endParaRPr lang="en-US" sz="1800" dirty="0"/>
          </a:p>
        </p:txBody>
      </p:sp>
      <p:pic>
        <p:nvPicPr>
          <p:cNvPr id="4" name="Picture 3" descr="FL-RMM-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
            <a:ext cx="9144000" cy="6577789"/>
          </a:xfrm>
          <a:prstGeom prst="rect">
            <a:avLst/>
          </a:prstGeom>
        </p:spPr>
      </p:pic>
    </p:spTree>
    <p:extLst>
      <p:ext uri="{BB962C8B-B14F-4D97-AF65-F5344CB8AC3E}">
        <p14:creationId xmlns:p14="http://schemas.microsoft.com/office/powerpoint/2010/main" val="122422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529181" y="1019920"/>
            <a:ext cx="7774143" cy="5638426"/>
          </a:xfrm>
        </p:spPr>
        <p:txBody>
          <a:bodyPr>
            <a:normAutofit/>
          </a:bodyPr>
          <a:lstStyle/>
          <a:p>
            <a:pPr marL="0" indent="0">
              <a:buNone/>
            </a:pPr>
            <a:endParaRPr lang="en-US" sz="1800" dirty="0" smtClean="0"/>
          </a:p>
          <a:p>
            <a:pPr marL="0" indent="0">
              <a:buNone/>
            </a:pPr>
            <a:endParaRPr lang="en-US" sz="1800" dirty="0"/>
          </a:p>
        </p:txBody>
      </p:sp>
      <p:pic>
        <p:nvPicPr>
          <p:cNvPr id="4" name="Picture 3" descr="FC-RMM2-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74" y="875593"/>
            <a:ext cx="7514363" cy="5782754"/>
          </a:xfrm>
          <a:prstGeom prst="rect">
            <a:avLst/>
          </a:prstGeom>
        </p:spPr>
      </p:pic>
    </p:spTree>
    <p:extLst>
      <p:ext uri="{BB962C8B-B14F-4D97-AF65-F5344CB8AC3E}">
        <p14:creationId xmlns:p14="http://schemas.microsoft.com/office/powerpoint/2010/main" val="1988108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a:bodyPr>
          <a:lstStyle/>
          <a:p>
            <a:pPr marL="0" indent="0">
              <a:buNone/>
            </a:pPr>
            <a:endParaRPr lang="en-US" sz="1800" dirty="0" smtClean="0"/>
          </a:p>
          <a:p>
            <a:pPr marL="0" indent="0">
              <a:buNone/>
            </a:pPr>
            <a:r>
              <a:rPr lang="en-US" sz="1800" dirty="0" smtClean="0"/>
              <a:t>This is just a very simplified over of the </a:t>
            </a:r>
            <a:r>
              <a:rPr lang="en-US" sz="1800" dirty="0" err="1" smtClean="0"/>
              <a:t>PulpWeave</a:t>
            </a:r>
            <a:r>
              <a:rPr lang="en-US" sz="1800" dirty="0" smtClean="0"/>
              <a:t> Intellectual </a:t>
            </a:r>
            <a:r>
              <a:rPr lang="en-US" sz="1800" dirty="0"/>
              <a:t>C</a:t>
            </a:r>
            <a:r>
              <a:rPr lang="en-US" sz="1800" dirty="0" smtClean="0"/>
              <a:t>apital Digital Domain.</a:t>
            </a:r>
          </a:p>
          <a:p>
            <a:pPr marL="0" indent="0">
              <a:buNone/>
            </a:pPr>
            <a:endParaRPr lang="en-US" sz="1800" dirty="0"/>
          </a:p>
          <a:p>
            <a:pPr marL="0" indent="0">
              <a:buNone/>
            </a:pPr>
            <a:r>
              <a:rPr lang="en-US" sz="1800" dirty="0" smtClean="0"/>
              <a:t>More information can be found at </a:t>
            </a:r>
            <a:r>
              <a:rPr lang="en-US" sz="1800" dirty="0" smtClean="0">
                <a:hlinkClick r:id="rId2"/>
              </a:rPr>
              <a:t>www.pulpweave.com</a:t>
            </a:r>
            <a:endParaRPr lang="en-US" sz="1800" dirty="0" smtClean="0"/>
          </a:p>
          <a:p>
            <a:pPr marL="0" indent="0">
              <a:buNone/>
            </a:pPr>
            <a:r>
              <a:rPr lang="en-US" sz="1800" dirty="0" smtClean="0"/>
              <a:t>Specifically:</a:t>
            </a:r>
          </a:p>
          <a:p>
            <a:pPr marL="0" indent="0">
              <a:buNone/>
            </a:pPr>
            <a:r>
              <a:rPr lang="en-US" sz="1800" dirty="0" smtClean="0"/>
              <a:t>Whitepaper : In depth discussion of IK/Legal and business integration</a:t>
            </a:r>
          </a:p>
          <a:p>
            <a:pPr marL="0" indent="0">
              <a:buNone/>
            </a:pPr>
            <a:r>
              <a:rPr lang="en-US" sz="1800" dirty="0" smtClean="0"/>
              <a:t>Executive Summary: Quick written overview</a:t>
            </a:r>
          </a:p>
          <a:p>
            <a:pPr marL="0" indent="0">
              <a:buNone/>
            </a:pPr>
            <a:r>
              <a:rPr lang="en-US" sz="1800" dirty="0" smtClean="0"/>
              <a:t>Risk Mitigating Milestones: a more in depth plan</a:t>
            </a:r>
          </a:p>
          <a:p>
            <a:pPr marL="0" indent="0">
              <a:buNone/>
            </a:pPr>
            <a:endParaRPr lang="en-US" sz="1800" dirty="0" smtClean="0"/>
          </a:p>
          <a:p>
            <a:pPr marL="0" indent="0">
              <a:buNone/>
            </a:pPr>
            <a:r>
              <a:rPr lang="en-US" sz="1800" dirty="0" smtClean="0"/>
              <a:t>For more in depth discussion please contact:</a:t>
            </a:r>
          </a:p>
          <a:p>
            <a:pPr marL="0" indent="0">
              <a:buNone/>
            </a:pPr>
            <a:r>
              <a:rPr lang="en-US" sz="1800" dirty="0" smtClean="0"/>
              <a:t>Marco </a:t>
            </a:r>
            <a:r>
              <a:rPr lang="en-US" sz="1800" dirty="0" err="1" smtClean="0"/>
              <a:t>Fuxa</a:t>
            </a:r>
            <a:endParaRPr lang="en-US" sz="1800" dirty="0" smtClean="0"/>
          </a:p>
          <a:p>
            <a:pPr marL="0" indent="0">
              <a:buNone/>
            </a:pPr>
            <a:r>
              <a:rPr lang="en-US" sz="1800" dirty="0" smtClean="0">
                <a:hlinkClick r:id="rId3"/>
              </a:rPr>
              <a:t>marco@pulpweave.com</a:t>
            </a:r>
            <a:endParaRPr lang="en-US" sz="1800" dirty="0" smtClean="0"/>
          </a:p>
          <a:p>
            <a:pPr marL="0" indent="0">
              <a:buNone/>
            </a:pPr>
            <a:r>
              <a:rPr lang="en-US" sz="1800" dirty="0" err="1" smtClean="0"/>
              <a:t>Cel</a:t>
            </a:r>
            <a:r>
              <a:rPr lang="en-US" sz="1800" dirty="0" smtClean="0"/>
              <a:t> 917 375 1842</a:t>
            </a:r>
          </a:p>
          <a:p>
            <a:pPr marL="0" indent="0">
              <a:buNone/>
            </a:pPr>
            <a:r>
              <a:rPr lang="en-US" sz="1800" dirty="0" smtClean="0"/>
              <a:t>Tel 646 687 7926</a:t>
            </a:r>
          </a:p>
          <a:p>
            <a:pPr marL="0" indent="0">
              <a:buNone/>
            </a:pPr>
            <a:endParaRPr lang="en-US" sz="1800" dirty="0" smtClean="0"/>
          </a:p>
        </p:txBody>
      </p:sp>
    </p:spTree>
    <p:extLst>
      <p:ext uri="{BB962C8B-B14F-4D97-AF65-F5344CB8AC3E}">
        <p14:creationId xmlns:p14="http://schemas.microsoft.com/office/powerpoint/2010/main" val="593844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298265" y="1019920"/>
            <a:ext cx="8388535" cy="5638426"/>
          </a:xfrm>
        </p:spPr>
        <p:txBody>
          <a:bodyPr>
            <a:normAutofit/>
          </a:bodyPr>
          <a:lstStyle/>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279694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87273"/>
            <a:ext cx="8229600" cy="5494097"/>
          </a:xfrm>
        </p:spPr>
        <p:txBody>
          <a:bodyPr>
            <a:normAutofit/>
          </a:bodyPr>
          <a:lstStyle/>
          <a:p>
            <a:pPr marL="0" indent="0">
              <a:buNone/>
            </a:pPr>
            <a:endParaRPr lang="en-US" sz="1800" dirty="0" smtClean="0"/>
          </a:p>
          <a:p>
            <a:pPr marL="0" indent="0">
              <a:buNone/>
            </a:pPr>
            <a:r>
              <a:rPr lang="en-US" sz="1800" dirty="0" smtClean="0"/>
              <a:t>The first question to ask is what is the problem to be solved. The itch is the failure of the current arsenal of intellectual property tools to address the digital age generally, software code specifically, and to allow for profits to cover for the risk premium that technological innovation requires.</a:t>
            </a:r>
          </a:p>
          <a:p>
            <a:pPr marL="0" indent="0">
              <a:buNone/>
            </a:pPr>
            <a:endParaRPr lang="en-US" sz="1800" dirty="0"/>
          </a:p>
          <a:p>
            <a:pPr marL="0" indent="0">
              <a:buNone/>
            </a:pPr>
            <a:r>
              <a:rPr lang="en-US" sz="1800" dirty="0" smtClean="0"/>
              <a:t>That can only be solved by understanding how the current system protects intellectual goods, and what are the consequences of those choices.</a:t>
            </a:r>
          </a:p>
          <a:p>
            <a:pPr marL="0" indent="0">
              <a:buNone/>
            </a:pPr>
            <a:endParaRPr lang="en-US" sz="1800" dirty="0"/>
          </a:p>
          <a:p>
            <a:pPr marL="0" indent="0">
              <a:buNone/>
            </a:pPr>
            <a:r>
              <a:rPr lang="en-US" sz="1800" dirty="0" smtClean="0"/>
              <a:t>Clearly a new paradigm must be introduced to the market to overcome the limitations of the current system. The only way that innovation can occur is if financial compensation is there for market relevant knowledge clusters. </a:t>
            </a:r>
          </a:p>
          <a:p>
            <a:pPr marL="0" indent="0">
              <a:buNone/>
            </a:pPr>
            <a:endParaRPr lang="en-US" sz="1800" dirty="0"/>
          </a:p>
          <a:p>
            <a:pPr marL="0" indent="0">
              <a:buNone/>
            </a:pPr>
            <a:r>
              <a:rPr lang="en-US" sz="1800" dirty="0" smtClean="0"/>
              <a:t>Commoditizing code so that it can be transacted freely can only occur if a new contract structure is adopted: the Pulpweave Intellectual Capital Market.</a:t>
            </a:r>
          </a:p>
          <a:p>
            <a:pPr marL="0" indent="0">
              <a:buNone/>
            </a:pPr>
            <a:endParaRPr lang="en-US" sz="1800" dirty="0"/>
          </a:p>
          <a:p>
            <a:pPr marL="0" indent="0">
              <a:buNone/>
            </a:pPr>
            <a:r>
              <a:rPr lang="en-US" sz="1800" dirty="0" smtClean="0"/>
              <a:t>First lets look at how property right are determined:</a:t>
            </a:r>
            <a:endParaRPr lang="en-US" sz="1800" dirty="0"/>
          </a:p>
        </p:txBody>
      </p:sp>
    </p:spTree>
    <p:extLst>
      <p:ext uri="{BB962C8B-B14F-4D97-AF65-F5344CB8AC3E}">
        <p14:creationId xmlns:p14="http://schemas.microsoft.com/office/powerpoint/2010/main" val="16220020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pic>
        <p:nvPicPr>
          <p:cNvPr id="6" name="Content Placeholder 5" descr="FL-PR-J.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4" r="-1004"/>
          <a:stretch/>
        </p:blipFill>
        <p:spPr>
          <a:xfrm>
            <a:off x="332121" y="1010298"/>
            <a:ext cx="8442655" cy="5609560"/>
          </a:xfrm>
        </p:spPr>
      </p:pic>
    </p:spTree>
    <p:extLst>
      <p:ext uri="{BB962C8B-B14F-4D97-AF65-F5344CB8AC3E}">
        <p14:creationId xmlns:p14="http://schemas.microsoft.com/office/powerpoint/2010/main" val="38996793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5417122"/>
          </a:xfrm>
        </p:spPr>
        <p:txBody>
          <a:bodyPr>
            <a:normAutofit/>
          </a:bodyPr>
          <a:lstStyle/>
          <a:p>
            <a:pPr marL="0" indent="0">
              <a:buNone/>
            </a:pPr>
            <a:r>
              <a:rPr lang="en-US" sz="1800" dirty="0" smtClean="0"/>
              <a:t>Defining the Problem:</a:t>
            </a:r>
          </a:p>
          <a:p>
            <a:pPr marL="0" indent="0">
              <a:buNone/>
            </a:pPr>
            <a:endParaRPr lang="en-US" sz="1800" dirty="0" smtClean="0"/>
          </a:p>
          <a:p>
            <a:pPr marL="0" indent="0">
              <a:buNone/>
            </a:pPr>
            <a:r>
              <a:rPr lang="en-US" sz="1800" dirty="0" smtClean="0"/>
              <a:t>Patents protect an industrial or business process, not, ideas or code.</a:t>
            </a:r>
          </a:p>
          <a:p>
            <a:pPr marL="0" indent="0">
              <a:buNone/>
            </a:pPr>
            <a:endParaRPr lang="en-US" sz="1800" dirty="0" smtClean="0"/>
          </a:p>
          <a:p>
            <a:pPr marL="0" indent="0">
              <a:buNone/>
            </a:pPr>
            <a:r>
              <a:rPr lang="en-US" sz="1800" dirty="0" smtClean="0"/>
              <a:t>Copyrights protect verbal expression, and are literary legal constructs.</a:t>
            </a:r>
          </a:p>
          <a:p>
            <a:pPr marL="0" indent="0">
              <a:buNone/>
            </a:pPr>
            <a:endParaRPr lang="en-US" sz="1800" dirty="0" smtClean="0"/>
          </a:p>
          <a:p>
            <a:pPr marL="0" indent="0">
              <a:buNone/>
            </a:pPr>
            <a:r>
              <a:rPr lang="en-US" sz="1800" dirty="0" smtClean="0"/>
              <a:t>They are predicated on original ideas, expression, attitudes against monopoly power and the preservation of the commons. Where it is stated that in order to avoid monopoly, which will damage the commons, the law will avoid protecting the creation of new ideas, and only protect the expression thereof. </a:t>
            </a:r>
          </a:p>
          <a:p>
            <a:pPr marL="0" indent="0">
              <a:buNone/>
            </a:pPr>
            <a:endParaRPr lang="en-US" sz="1800" dirty="0" smtClean="0"/>
          </a:p>
          <a:p>
            <a:pPr marL="0" indent="0">
              <a:buNone/>
            </a:pPr>
            <a:r>
              <a:rPr lang="en-US" sz="1800" dirty="0" smtClean="0"/>
              <a:t>Code is not poetry, it is business, and </a:t>
            </a:r>
            <a:r>
              <a:rPr lang="en-US" sz="1800" dirty="0" err="1" smtClean="0"/>
              <a:t>PulpWeave</a:t>
            </a:r>
            <a:r>
              <a:rPr lang="en-US" sz="1800" dirty="0" smtClean="0"/>
              <a:t> is in the business of CODE MONETIZATION through the creation of a new legal paradigm that allows for code clusters to be freely traded, at a known cost that is market determined.</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055738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5253550"/>
          </a:xfrm>
        </p:spPr>
        <p:txBody>
          <a:bodyPr>
            <a:normAutofit/>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What </a:t>
            </a:r>
            <a:r>
              <a:rPr lang="en-US" sz="1800" dirty="0"/>
              <a:t>Pulpweave proposes is to grant protection to original ideas extended to include process, principle, application, hierarchy, structure, standards and visual representations of actionable commands. </a:t>
            </a:r>
          </a:p>
          <a:p>
            <a:pPr marL="0" indent="0">
              <a:buNone/>
            </a:pPr>
            <a:endParaRPr lang="en-US" sz="1800" dirty="0"/>
          </a:p>
          <a:p>
            <a:pPr marL="0" indent="0">
              <a:buNone/>
            </a:pPr>
            <a:r>
              <a:rPr lang="en-US" sz="1800" dirty="0"/>
              <a:t>In short: Grant protection to original ideas and expression provided that monopoly is limited strictly to the determination of economic incentive necessary for the innovator to profitably contribute</a:t>
            </a:r>
            <a:r>
              <a:rPr lang="en-US" sz="1800" dirty="0" smtClean="0"/>
              <a:t>.</a:t>
            </a:r>
          </a:p>
          <a:p>
            <a:pPr marL="0" indent="0">
              <a:buNone/>
            </a:pPr>
            <a:endParaRPr lang="en-US" sz="1800" dirty="0" smtClean="0"/>
          </a:p>
          <a:p>
            <a:pPr marL="0" indent="0">
              <a:buNone/>
            </a:pPr>
            <a:r>
              <a:rPr lang="en-US" sz="1800" dirty="0" smtClean="0"/>
              <a:t>White patents are purposefully limited in scope to the process at hand, Pulpweave IK will purposefully be wide in scope so as to allow for re-use, adaptation and incorporation.</a:t>
            </a:r>
            <a:endParaRPr lang="en-US" sz="1800" dirty="0"/>
          </a:p>
          <a:p>
            <a:pPr marL="0" indent="0">
              <a:buNone/>
            </a:pPr>
            <a:endParaRPr lang="en-US" sz="1800" dirty="0"/>
          </a:p>
        </p:txBody>
      </p:sp>
    </p:spTree>
    <p:extLst>
      <p:ext uri="{BB962C8B-B14F-4D97-AF65-F5344CB8AC3E}">
        <p14:creationId xmlns:p14="http://schemas.microsoft.com/office/powerpoint/2010/main" val="1042853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3978"/>
          </a:xfrm>
        </p:spPr>
        <p:txBody>
          <a:bodyPr>
            <a:normAutofit fontScale="90000"/>
          </a:bodyPr>
          <a:lstStyle/>
          <a:p>
            <a:r>
              <a:rPr lang="en-US" dirty="0" err="1" smtClean="0">
                <a:latin typeface="Bank Gothic Light"/>
              </a:rPr>
              <a:t>PulpWeave</a:t>
            </a:r>
            <a:r>
              <a:rPr lang="en-US" dirty="0" smtClean="0">
                <a:latin typeface="Bank Gothic Light"/>
              </a:rPr>
              <a:t>: IK</a:t>
            </a:r>
            <a:endParaRPr lang="en-US" dirty="0"/>
          </a:p>
        </p:txBody>
      </p:sp>
      <p:sp>
        <p:nvSpPr>
          <p:cNvPr id="3" name="Content Placeholder 2"/>
          <p:cNvSpPr>
            <a:spLocks noGrp="1"/>
          </p:cNvSpPr>
          <p:nvPr>
            <p:ph idx="1"/>
          </p:nvPr>
        </p:nvSpPr>
        <p:spPr>
          <a:xfrm>
            <a:off x="457200" y="1019920"/>
            <a:ext cx="8229600" cy="4926406"/>
          </a:xfrm>
        </p:spPr>
        <p:txBody>
          <a:bodyPr>
            <a:normAutofit/>
          </a:bodyPr>
          <a:lstStyle/>
          <a:p>
            <a:pPr marL="0" indent="0">
              <a:buNone/>
            </a:pPr>
            <a:endParaRPr lang="en-US" sz="1800" dirty="0"/>
          </a:p>
          <a:p>
            <a:pPr marL="0" indent="0">
              <a:buNone/>
            </a:pPr>
            <a:r>
              <a:rPr lang="en-US" sz="1800" dirty="0" smtClean="0"/>
              <a:t>The Digital Millennial Copyright Act makes </a:t>
            </a:r>
            <a:r>
              <a:rPr lang="en-US" sz="1800" dirty="0" err="1" smtClean="0"/>
              <a:t>decompilation</a:t>
            </a:r>
            <a:r>
              <a:rPr lang="en-US" sz="1800" dirty="0" smtClean="0"/>
              <a:t> illegal: there is no addition to the art, for a closed system does not invite further innovation. Copyright presupposes expression, not ideas or code expression.</a:t>
            </a:r>
          </a:p>
          <a:p>
            <a:pPr marL="0" indent="0">
              <a:buNone/>
            </a:pPr>
            <a:endParaRPr lang="en-US" sz="1800" dirty="0"/>
          </a:p>
          <a:p>
            <a:pPr marL="0" indent="0">
              <a:buNone/>
            </a:pPr>
            <a:r>
              <a:rPr lang="en-US" sz="1800" dirty="0" smtClean="0"/>
              <a:t>The America Invents Act, ties all software to process, namely business process. Software code is not protected, only the business process using it. </a:t>
            </a:r>
          </a:p>
          <a:p>
            <a:pPr marL="0" indent="0">
              <a:buNone/>
            </a:pPr>
            <a:endParaRPr lang="en-US" sz="1800" dirty="0"/>
          </a:p>
          <a:p>
            <a:pPr marL="0" indent="0">
              <a:buNone/>
            </a:pPr>
            <a:r>
              <a:rPr lang="en-US" sz="1800" dirty="0" smtClean="0"/>
              <a:t>That ties innovation to existing capital formations that dominate the revenue streams.</a:t>
            </a:r>
          </a:p>
          <a:p>
            <a:pPr marL="0" indent="0">
              <a:buNone/>
            </a:pPr>
            <a:endParaRPr lang="en-US" sz="1800" dirty="0"/>
          </a:p>
          <a:p>
            <a:pPr marL="0" indent="0">
              <a:buNone/>
            </a:pPr>
            <a:r>
              <a:rPr lang="en-US" sz="1800" dirty="0" smtClean="0"/>
              <a:t>AIA thus seeks to limit an idea to a single business process precluding the commoditization of the underlying technology. Not having a property right means not being able to commercialize the rights to innovation. </a:t>
            </a:r>
          </a:p>
          <a:p>
            <a:pPr marL="0" indent="0">
              <a:buNone/>
            </a:pPr>
            <a:endParaRPr lang="en-US" sz="1800" dirty="0"/>
          </a:p>
          <a:p>
            <a:pPr marL="0" indent="0">
              <a:buNone/>
            </a:pPr>
            <a:endParaRPr lang="en-US" sz="1800" dirty="0" smtClean="0"/>
          </a:p>
          <a:p>
            <a:endParaRPr lang="en-US" sz="1800" dirty="0"/>
          </a:p>
          <a:p>
            <a:pPr marL="0" indent="0">
              <a:buNone/>
            </a:pPr>
            <a:endParaRPr lang="en-US" sz="1800" dirty="0"/>
          </a:p>
        </p:txBody>
      </p:sp>
    </p:spTree>
    <p:extLst>
      <p:ext uri="{BB962C8B-B14F-4D97-AF65-F5344CB8AC3E}">
        <p14:creationId xmlns:p14="http://schemas.microsoft.com/office/powerpoint/2010/main" val="2082838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wrap="none" anchor="ctr" anchorCtr="1"/>
      <a:lstStyle>
        <a:defPPr>
          <a:defRPr sz="14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1136</TotalTime>
  <Words>3260</Words>
  <Application>Microsoft Macintosh PowerPoint</Application>
  <PresentationFormat>On-screen Show (4:3)</PresentationFormat>
  <Paragraphs>339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PulpWeave</vt:lpstr>
      <vt:lpstr>PulpWeave</vt:lpstr>
      <vt:lpstr>PulpWeave</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lpstr>PulpWeave: IK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Pulpweave</dc:title>
  <dc:creator>MARCO FUXA User</dc:creator>
  <cp:lastModifiedBy>MARCO FUXA User</cp:lastModifiedBy>
  <cp:revision>70</cp:revision>
  <dcterms:created xsi:type="dcterms:W3CDTF">2014-01-17T18:53:53Z</dcterms:created>
  <dcterms:modified xsi:type="dcterms:W3CDTF">2014-01-30T22:25:04Z</dcterms:modified>
</cp:coreProperties>
</file>